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03" r:id="rId4"/>
    <p:sldId id="301" r:id="rId5"/>
    <p:sldId id="306" r:id="rId6"/>
    <p:sldId id="307" r:id="rId7"/>
    <p:sldId id="257" r:id="rId8"/>
    <p:sldId id="305" r:id="rId9"/>
    <p:sldId id="304" r:id="rId10"/>
    <p:sldId id="308" r:id="rId11"/>
    <p:sldId id="309" r:id="rId12"/>
    <p:sldId id="311" r:id="rId13"/>
    <p:sldId id="310" r:id="rId14"/>
    <p:sldId id="312" r:id="rId15"/>
  </p:sldIdLst>
  <p:sldSz cx="9144000" cy="6858000" type="screen4x3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543" autoAdjust="0"/>
  </p:normalViewPr>
  <p:slideViewPr>
    <p:cSldViewPr snapToGrid="0">
      <p:cViewPr>
        <p:scale>
          <a:sx n="60" d="100"/>
          <a:sy n="60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010" y="-102"/>
      </p:cViewPr>
      <p:guideLst>
        <p:guide orient="horz" pos="2927"/>
        <p:guide pos="21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900864" cy="46458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r>
              <a:rPr lang="en-US" dirty="0" smtClean="0"/>
              <a:t>Student evaluations of instruction vs. direct assessment of learning outcomes: A case study</a:t>
            </a:r>
          </a:p>
          <a:p>
            <a:r>
              <a:rPr lang="en-US" i="1" dirty="0" smtClean="0"/>
              <a:t>Grossman, </a:t>
            </a:r>
            <a:r>
              <a:rPr lang="en-US" i="1" dirty="0" err="1" smtClean="0"/>
              <a:t>Clune-Kneuer</a:t>
            </a:r>
            <a:r>
              <a:rPr lang="en-US" i="1" dirty="0" smtClean="0"/>
              <a:t>, Adler, De </a:t>
            </a:r>
            <a:r>
              <a:rPr lang="en-US" i="1" dirty="0" err="1" smtClean="0"/>
              <a:t>Pree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892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9A2B774C-B5AC-46F3-A1DD-C43B60F1E4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St. Mary’s College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892" y="0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4CD293EC-90BB-4724-8679-BB234A06ACA8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87" y="4413528"/>
            <a:ext cx="5520690" cy="4181237"/>
          </a:xfrm>
          <a:prstGeom prst="rect">
            <a:avLst/>
          </a:prstGeom>
        </p:spPr>
        <p:txBody>
          <a:bodyPr vert="horz" lIns="92528" tIns="46264" rIns="92528" bIns="462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892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3F1A94AE-3EE9-4FA6-878D-9FD23E173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94AE-3EE9-4FA6-878D-9FD23E173B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5" descr="C:\Documents and Settings\jmgrossman\Desktop\Josh\presentations\logo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321425"/>
            <a:ext cx="3352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52400" y="6553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CS AAPT2014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7" name="Picture 5" descr="C:\Documents and Settings\jmgrossman\Desktop\Josh\presentations\logo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321425"/>
            <a:ext cx="3352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152400" y="6553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CS AAPT 2014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3E61A5-D0D3-4F79-B8AA-21E45CB794C4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78F36-F80D-4C38-BA52-AE00C71BB8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tags" Target="../tags/tag8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4582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3D Printing of Spherical Harmonic Manipulatives for the Classroom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3849422"/>
            <a:ext cx="7854696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Josh Grossman	Abigail Taylor ‘13</a:t>
            </a:r>
            <a:endParaRPr lang="en-US" dirty="0"/>
          </a:p>
        </p:txBody>
      </p:sp>
      <p:pic>
        <p:nvPicPr>
          <p:cNvPr id="5" name="Picture 5" descr="C:\Documents and Settings\jmgrossman\Desktop\Josh\presentations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145" y="5715000"/>
            <a:ext cx="523751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634" y="299831"/>
            <a:ext cx="2530366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4996" y="788253"/>
            <a:ext cx="2238704" cy="5990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Equations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7927" y="1387343"/>
            <a:ext cx="2632842" cy="930829"/>
            <a:chOff x="677927" y="1387343"/>
            <a:chExt cx="2632842" cy="930829"/>
          </a:xfrm>
        </p:grpSpPr>
        <p:sp>
          <p:nvSpPr>
            <p:cNvPr id="11" name="Down Arrow 10"/>
            <p:cNvSpPr/>
            <p:nvPr/>
          </p:nvSpPr>
          <p:spPr>
            <a:xfrm>
              <a:off x="1663272" y="1387343"/>
              <a:ext cx="662152" cy="33173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7927" y="1719082"/>
              <a:ext cx="2632842" cy="5990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Mathematica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23303" y="2318172"/>
            <a:ext cx="1742090" cy="930829"/>
            <a:chOff x="1123303" y="2318172"/>
            <a:chExt cx="1742090" cy="930829"/>
          </a:xfrm>
        </p:grpSpPr>
        <p:sp>
          <p:nvSpPr>
            <p:cNvPr id="13" name="Down Arrow 12"/>
            <p:cNvSpPr/>
            <p:nvPr/>
          </p:nvSpPr>
          <p:spPr>
            <a:xfrm>
              <a:off x="1663272" y="2318172"/>
              <a:ext cx="662152" cy="33173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23303" y="2649911"/>
              <a:ext cx="1742090" cy="5990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STL file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4996" y="4789430"/>
            <a:ext cx="2238704" cy="1629766"/>
            <a:chOff x="874996" y="4789430"/>
            <a:chExt cx="2238704" cy="1629766"/>
          </a:xfrm>
        </p:grpSpPr>
        <p:sp>
          <p:nvSpPr>
            <p:cNvPr id="15" name="Down Arrow 14"/>
            <p:cNvSpPr/>
            <p:nvPr/>
          </p:nvSpPr>
          <p:spPr>
            <a:xfrm>
              <a:off x="1663272" y="4789430"/>
              <a:ext cx="662152" cy="33173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74996" y="5121169"/>
              <a:ext cx="2238704" cy="129802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Software converts for printing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13700" y="5470637"/>
            <a:ext cx="2404237" cy="599090"/>
            <a:chOff x="3113700" y="5470637"/>
            <a:chExt cx="2404237" cy="599090"/>
          </a:xfrm>
        </p:grpSpPr>
        <p:sp>
          <p:nvSpPr>
            <p:cNvPr id="16" name="Right Arrow 15"/>
            <p:cNvSpPr/>
            <p:nvPr/>
          </p:nvSpPr>
          <p:spPr>
            <a:xfrm>
              <a:off x="3113700" y="5470637"/>
              <a:ext cx="869727" cy="59909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83427" y="5470637"/>
              <a:ext cx="1534510" cy="5990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Print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37649" y="5297217"/>
            <a:ext cx="2786545" cy="945931"/>
            <a:chOff x="5537649" y="5297217"/>
            <a:chExt cx="2786545" cy="945931"/>
          </a:xfrm>
        </p:grpSpPr>
        <p:sp>
          <p:nvSpPr>
            <p:cNvPr id="17" name="Right Arrow 16"/>
            <p:cNvSpPr/>
            <p:nvPr/>
          </p:nvSpPr>
          <p:spPr>
            <a:xfrm>
              <a:off x="5537649" y="5470637"/>
              <a:ext cx="869727" cy="59909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90291" y="5297217"/>
              <a:ext cx="1933903" cy="9459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Finishing</a:t>
              </a:r>
            </a:p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(optional)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1707" y="3241427"/>
            <a:ext cx="2065283" cy="1548002"/>
            <a:chOff x="961707" y="3241427"/>
            <a:chExt cx="2065283" cy="1548002"/>
          </a:xfrm>
        </p:grpSpPr>
        <p:sp>
          <p:nvSpPr>
            <p:cNvPr id="14" name="Down Arrow 13"/>
            <p:cNvSpPr/>
            <p:nvPr/>
          </p:nvSpPr>
          <p:spPr>
            <a:xfrm>
              <a:off x="1663272" y="3241427"/>
              <a:ext cx="662152" cy="33173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1707" y="3580740"/>
              <a:ext cx="2065283" cy="12086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</a:rPr>
                <a:t>Additional processing</a:t>
              </a:r>
            </a:p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(optional)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53824" y="4237231"/>
            <a:ext cx="18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ReplicatorG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for </a:t>
            </a:r>
            <a:r>
              <a:rPr lang="en-US" dirty="0" err="1" smtClean="0"/>
              <a:t>MakerBot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 flipV="1">
            <a:off x="3011224" y="4237231"/>
            <a:ext cx="5426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</p:cNvCxnSpPr>
          <p:nvPr/>
        </p:nvCxnSpPr>
        <p:spPr>
          <a:xfrm flipH="1">
            <a:off x="2695903" y="4560397"/>
            <a:ext cx="857921" cy="576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9" y="835552"/>
            <a:ext cx="2164461" cy="418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769" y="1553213"/>
            <a:ext cx="5833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Export["00441.STL</a:t>
            </a:r>
            <a:r>
              <a:rPr lang="en-US" b="1" dirty="0" smtClean="0"/>
              <a:t>",</a:t>
            </a:r>
          </a:p>
          <a:p>
            <a:r>
              <a:rPr lang="en-US" b="1" dirty="0" smtClean="0"/>
              <a:t>RegionPlot3D[315*Abs[</a:t>
            </a:r>
            <a:r>
              <a:rPr lang="en-US" b="1" dirty="0" err="1" smtClean="0"/>
              <a:t>SphericalHarmonicY</a:t>
            </a:r>
            <a:r>
              <a:rPr lang="en-US" b="1" dirty="0" smtClean="0"/>
              <a:t>[0,0,ArcCos[z</a:t>
            </a:r>
            <a:r>
              <a:rPr lang="en-US" b="1" dirty="0"/>
              <a:t>/(x^2+y^2+z^2)^(1/2)],</a:t>
            </a:r>
            <a:r>
              <a:rPr lang="en-US" b="1" dirty="0" err="1"/>
              <a:t>ArcTan</a:t>
            </a:r>
            <a:r>
              <a:rPr lang="en-US" b="1" dirty="0"/>
              <a:t>[y/x]]^2]&lt;(x^2+y^2+z^2)^(1/2)&lt;315*Abs[</a:t>
            </a:r>
            <a:r>
              <a:rPr lang="en-US" b="1" dirty="0" err="1"/>
              <a:t>SphericalHarmonicY</a:t>
            </a:r>
            <a:r>
              <a:rPr lang="en-US" b="1" dirty="0"/>
              <a:t>[0,0,ArcCos[z/(x^2+y^2+z^2)^(1/2)],</a:t>
            </a:r>
            <a:r>
              <a:rPr lang="en-US" b="1" dirty="0" err="1"/>
              <a:t>ArcTan</a:t>
            </a:r>
            <a:r>
              <a:rPr lang="en-US" b="1" dirty="0"/>
              <a:t>[y/x]]^2]+1.1,{x,-45,45},{y,-45,45},{z,-45,45},</a:t>
            </a:r>
            <a:r>
              <a:rPr lang="en-US" b="1" dirty="0" err="1" smtClean="0"/>
              <a:t>PlotPoints</a:t>
            </a:r>
            <a:r>
              <a:rPr lang="en-US" b="1" dirty="0" smtClean="0"/>
              <a:t>-&gt;150</a:t>
            </a:r>
            <a:r>
              <a:rPr lang="en-US" b="1" dirty="0"/>
              <a:t>]]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938"/>
            <a:ext cx="8229600" cy="1143000"/>
          </a:xfrm>
        </p:spPr>
        <p:txBody>
          <a:bodyPr/>
          <a:lstStyle/>
          <a:p>
            <a:r>
              <a:rPr lang="en-US" dirty="0" err="1" smtClean="0"/>
              <a:t>MakerBot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706736"/>
            <a:ext cx="8450317" cy="1788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Honeycomb for solid interiors</a:t>
            </a:r>
          </a:p>
          <a:p>
            <a:r>
              <a:rPr lang="en-US" dirty="0" smtClean="0"/>
              <a:t>Overhangs problematic  </a:t>
            </a:r>
            <a:r>
              <a:rPr lang="en-US" dirty="0" smtClean="0">
                <a:latin typeface="Arial"/>
                <a:cs typeface="Arial"/>
              </a:rPr>
              <a:t>→  </a:t>
            </a:r>
            <a:r>
              <a:rPr lang="en-US" dirty="0" smtClean="0">
                <a:cs typeface="Arial"/>
              </a:rPr>
              <a:t>print ½’s or ¼’s, then glue</a:t>
            </a:r>
          </a:p>
          <a:p>
            <a:r>
              <a:rPr lang="en-US" dirty="0" smtClean="0">
                <a:cs typeface="Arial"/>
              </a:rPr>
              <a:t>Zero thickness at origin  </a:t>
            </a:r>
            <a:r>
              <a:rPr lang="en-US" dirty="0" smtClean="0">
                <a:latin typeface="Arial"/>
                <a:cs typeface="Arial"/>
              </a:rPr>
              <a:t>→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Individual </a:t>
            </a:r>
            <a:r>
              <a:rPr lang="en-US" dirty="0" smtClean="0">
                <a:cs typeface="Arial"/>
              </a:rPr>
              <a:t>plastic strands apparent </a:t>
            </a:r>
            <a:r>
              <a:rPr lang="en-US" dirty="0" smtClean="0"/>
              <a:t> </a:t>
            </a:r>
            <a:r>
              <a:rPr lang="en-US" dirty="0">
                <a:latin typeface="Arial"/>
                <a:cs typeface="Arial"/>
              </a:rPr>
              <a:t>→  </a:t>
            </a:r>
            <a:r>
              <a:rPr lang="en-US" dirty="0" smtClean="0">
                <a:cs typeface="Arial"/>
              </a:rPr>
              <a:t>sand and paint </a:t>
            </a:r>
          </a:p>
        </p:txBody>
      </p:sp>
      <p:pic>
        <p:nvPicPr>
          <p:cNvPr id="4" name="Picture 3" descr="P10202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3" y="1428181"/>
            <a:ext cx="4317877" cy="3238407"/>
          </a:xfrm>
          <a:prstGeom prst="rect">
            <a:avLst/>
          </a:prstGeom>
        </p:spPr>
      </p:pic>
      <p:pic>
        <p:nvPicPr>
          <p:cNvPr id="5" name="Picture 4" descr="Solid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10" y="1554141"/>
            <a:ext cx="2758629" cy="3065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11" y="5551216"/>
            <a:ext cx="1944052" cy="41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4211" y="3734719"/>
            <a:ext cx="21724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~$1 each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938"/>
            <a:ext cx="8229600" cy="1143000"/>
          </a:xfrm>
        </p:spPr>
        <p:txBody>
          <a:bodyPr/>
          <a:lstStyle/>
          <a:p>
            <a:r>
              <a:rPr lang="en-US" dirty="0" err="1" smtClean="0"/>
              <a:t>Shapeways</a:t>
            </a:r>
            <a:r>
              <a:rPr lang="en-US" dirty="0" smtClean="0"/>
              <a:t> models</a:t>
            </a:r>
            <a:endParaRPr lang="en-US" dirty="0"/>
          </a:p>
        </p:txBody>
      </p:sp>
      <p:pic>
        <p:nvPicPr>
          <p:cNvPr id="5" name="Picture 4" descr="P10204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4" y="1655379"/>
            <a:ext cx="5402317" cy="40517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1794" y="5785948"/>
            <a:ext cx="3310758" cy="804042"/>
          </a:xfrm>
        </p:spPr>
        <p:txBody>
          <a:bodyPr/>
          <a:lstStyle/>
          <a:p>
            <a:r>
              <a:rPr lang="en-US" dirty="0" smtClean="0"/>
              <a:t>Add thickness</a:t>
            </a:r>
            <a:endParaRPr lang="en-US" dirty="0"/>
          </a:p>
        </p:txBody>
      </p:sp>
      <p:pic>
        <p:nvPicPr>
          <p:cNvPr id="8" name="Picture 7" descr="Hollow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97" y="2353724"/>
            <a:ext cx="2730428" cy="26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3786" y="4743712"/>
            <a:ext cx="315682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$15-$45 each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harmonic manipulatives used in Quantum Mechanics class and Atomic Physics study group</a:t>
            </a:r>
          </a:p>
          <a:p>
            <a:r>
              <a:rPr lang="en-US" dirty="0" smtClean="0"/>
              <a:t>Illustrated geometric features</a:t>
            </a:r>
          </a:p>
          <a:p>
            <a:r>
              <a:rPr lang="en-US" dirty="0" smtClean="0"/>
              <a:t>Prompted student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65973" y="3650723"/>
            <a:ext cx="6894708" cy="2680277"/>
            <a:chOff x="2165973" y="3650723"/>
            <a:chExt cx="6894708" cy="26802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208" y="3650723"/>
              <a:ext cx="2540579" cy="25405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65973" y="5961668"/>
              <a:ext cx="689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http://faculty.smcm.edu/jmgrossman/research/ed/3Dprinting.html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66548" y="2632844"/>
            <a:ext cx="4350356" cy="3281527"/>
            <a:chOff x="3366548" y="2885100"/>
            <a:chExt cx="4350356" cy="32815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548" y="2885100"/>
              <a:ext cx="4105950" cy="32815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230984" y="4183160"/>
              <a:ext cx="2633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diagram from </a:t>
              </a:r>
              <a:r>
                <a:rPr lang="en-US" sz="1600" dirty="0" err="1" smtClean="0"/>
                <a:t>Hyperphysics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32"/>
            <a:ext cx="8229600" cy="11430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224"/>
            <a:ext cx="8229600" cy="4389120"/>
          </a:xfrm>
        </p:spPr>
        <p:txBody>
          <a:bodyPr/>
          <a:lstStyle/>
          <a:p>
            <a:r>
              <a:rPr lang="en-US" dirty="0" smtClean="0"/>
              <a:t>Models of other 3D mathematical abstractions</a:t>
            </a:r>
          </a:p>
          <a:p>
            <a:pPr lvl="1"/>
            <a:r>
              <a:rPr lang="en-US" dirty="0" err="1" smtClean="0"/>
              <a:t>PvT</a:t>
            </a:r>
            <a:r>
              <a:rPr lang="en-US" dirty="0" smtClean="0"/>
              <a:t> phase surfaces for Thermodynamics classes, …</a:t>
            </a:r>
          </a:p>
          <a:p>
            <a:r>
              <a:rPr lang="en-US" dirty="0" smtClean="0"/>
              <a:t>Real objects for experiments</a:t>
            </a:r>
          </a:p>
          <a:p>
            <a:pPr lvl="1"/>
            <a:r>
              <a:rPr lang="en-US" dirty="0" smtClean="0"/>
              <a:t>Gears, wheels, moment of inertia test objects,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i="1" u="sng" dirty="0" smtClean="0"/>
              <a:t>What would you do?</a:t>
            </a:r>
            <a:endParaRPr lang="en-US" sz="4000" i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1109717" y="3536067"/>
            <a:ext cx="3708400" cy="3029093"/>
            <a:chOff x="1109717" y="3788323"/>
            <a:chExt cx="3708400" cy="30290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717" y="3788323"/>
              <a:ext cx="3708400" cy="2781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76983" y="6448084"/>
              <a:ext cx="351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user </a:t>
              </a:r>
              <a:r>
                <a:rPr lang="en-US" i="1" dirty="0" err="1" smtClean="0"/>
                <a:t>ngoodger</a:t>
              </a:r>
              <a:r>
                <a:rPr lang="en-US" dirty="0" smtClean="0"/>
                <a:t> on </a:t>
              </a:r>
              <a:r>
                <a:rPr lang="en-US" dirty="0" err="1" smtClean="0"/>
                <a:t>Thingiverse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66593" y="3536067"/>
            <a:ext cx="4394088" cy="2574210"/>
            <a:chOff x="4666593" y="3788323"/>
            <a:chExt cx="4394088" cy="25742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121" y="3788323"/>
              <a:ext cx="2999821" cy="22498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66593" y="5993201"/>
              <a:ext cx="439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Fluid filters by user </a:t>
              </a:r>
              <a:r>
                <a:rPr lang="en-US" i="1" dirty="0" err="1" smtClean="0"/>
                <a:t>siderits</a:t>
              </a:r>
              <a:r>
                <a:rPr lang="en-US" i="1" dirty="0" smtClean="0"/>
                <a:t> </a:t>
              </a:r>
              <a:r>
                <a:rPr lang="en-US" dirty="0" smtClean="0"/>
                <a:t>on </a:t>
              </a:r>
              <a:r>
                <a:rPr lang="en-US" dirty="0" err="1" smtClean="0"/>
                <a:t>Thingiverse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4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04"/>
            <a:ext cx="8229600" cy="1143000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3729"/>
            <a:ext cx="8229600" cy="2540870"/>
          </a:xfrm>
        </p:spPr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Extrusion</a:t>
            </a:r>
          </a:p>
          <a:p>
            <a:pPr lvl="1"/>
            <a:r>
              <a:rPr lang="en-US" dirty="0" smtClean="0"/>
              <a:t>Binding granular material</a:t>
            </a:r>
          </a:p>
          <a:p>
            <a:pPr lvl="1"/>
            <a:r>
              <a:rPr lang="en-US" dirty="0" smtClean="0"/>
              <a:t>Lamination</a:t>
            </a:r>
          </a:p>
          <a:p>
            <a:pPr lvl="1"/>
            <a:r>
              <a:rPr lang="en-US" dirty="0" smtClean="0"/>
              <a:t>Light polymerization 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4855" y="1986466"/>
            <a:ext cx="7861738" cy="1797263"/>
            <a:chOff x="614855" y="1797274"/>
            <a:chExt cx="7861738" cy="1797263"/>
          </a:xfrm>
        </p:grpSpPr>
        <p:sp>
          <p:nvSpPr>
            <p:cNvPr id="4" name="Rounded Rectangle 3"/>
            <p:cNvSpPr/>
            <p:nvPr/>
          </p:nvSpPr>
          <p:spPr>
            <a:xfrm>
              <a:off x="614855" y="2088933"/>
              <a:ext cx="2081048" cy="12139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2"/>
                  </a:solidFill>
                </a:rPr>
                <a:t>c</a:t>
              </a:r>
              <a:r>
                <a:rPr lang="en-US" sz="2800" dirty="0" smtClean="0">
                  <a:solidFill>
                    <a:schemeClr val="bg2"/>
                  </a:solidFill>
                </a:rPr>
                <a:t>omputer file  (STL)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47545" y="1797274"/>
              <a:ext cx="2396359" cy="17972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</a:rPr>
                <a:t>build up material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95545" y="2088933"/>
              <a:ext cx="2081048" cy="12139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</a:rPr>
                <a:t>3D object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67706" y="1476619"/>
            <a:ext cx="8229600" cy="6123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.k.a. additive manufacturing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04"/>
            <a:ext cx="8229600" cy="1143000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394"/>
            <a:ext cx="8229600" cy="5048654"/>
          </a:xfrm>
        </p:spPr>
        <p:txBody>
          <a:bodyPr/>
          <a:lstStyle/>
          <a:p>
            <a:r>
              <a:rPr lang="en-US" dirty="0" smtClean="0"/>
              <a:t>Initiated in 1980’s</a:t>
            </a:r>
          </a:p>
          <a:p>
            <a:r>
              <a:rPr lang="en-US" dirty="0" smtClean="0"/>
              <a:t>Research  </a:t>
            </a:r>
            <a:r>
              <a:rPr lang="en-US" dirty="0" smtClean="0">
                <a:latin typeface="Arial"/>
                <a:cs typeface="Arial"/>
              </a:rPr>
              <a:t>→  </a:t>
            </a:r>
            <a:r>
              <a:rPr lang="en-US" dirty="0" smtClean="0">
                <a:cs typeface="Arial"/>
              </a:rPr>
              <a:t>industry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→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cs typeface="Arial"/>
              </a:rPr>
              <a:t>DIY</a:t>
            </a:r>
            <a:endParaRPr lang="en-US" dirty="0" smtClean="0"/>
          </a:p>
          <a:p>
            <a:r>
              <a:rPr lang="en-US" dirty="0" smtClean="0"/>
              <a:t>Exponential price drop</a:t>
            </a:r>
          </a:p>
          <a:p>
            <a:r>
              <a:rPr lang="en-US" dirty="0" smtClean="0"/>
              <a:t>Recently, rapid progress in capability</a:t>
            </a:r>
          </a:p>
          <a:p>
            <a:pPr lvl="1"/>
            <a:r>
              <a:rPr lang="en-US" dirty="0" smtClean="0"/>
              <a:t>materials, resolution, speed, …</a:t>
            </a:r>
            <a:endParaRPr lang="en-US" dirty="0"/>
          </a:p>
          <a:p>
            <a:r>
              <a:rPr lang="en-US" dirty="0" smtClean="0"/>
              <a:t>Rapidly expanding market</a:t>
            </a:r>
          </a:p>
          <a:p>
            <a:r>
              <a:rPr lang="en-US" dirty="0" smtClean="0"/>
              <a:t>Used for prototyping and distributed manufacturing</a:t>
            </a:r>
          </a:p>
          <a:p>
            <a:endParaRPr lang="en-US" dirty="0"/>
          </a:p>
          <a:p>
            <a:r>
              <a:rPr lang="en-US" dirty="0" smtClean="0"/>
              <a:t>Compare: home/office publishing (2D printing)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resources of Internet</a:t>
            </a:r>
          </a:p>
        </p:txBody>
      </p:sp>
    </p:spTree>
    <p:extLst>
      <p:ext uri="{BB962C8B-B14F-4D97-AF65-F5344CB8AC3E}">
        <p14:creationId xmlns:p14="http://schemas.microsoft.com/office/powerpoint/2010/main" val="36165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3002"/>
            <a:ext cx="8513379" cy="1143000"/>
          </a:xfrm>
        </p:spPr>
        <p:txBody>
          <a:bodyPr/>
          <a:lstStyle/>
          <a:p>
            <a:r>
              <a:rPr lang="en-US" dirty="0" smtClean="0"/>
              <a:t>Printer #1:  </a:t>
            </a:r>
            <a:r>
              <a:rPr lang="en-US" dirty="0" err="1" smtClean="0"/>
              <a:t>MakerBot</a:t>
            </a:r>
            <a:r>
              <a:rPr lang="en-US" dirty="0" smtClean="0"/>
              <a:t> Replicator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428"/>
            <a:ext cx="8229600" cy="4874172"/>
          </a:xfrm>
        </p:spPr>
        <p:txBody>
          <a:bodyPr/>
          <a:lstStyle/>
          <a:p>
            <a:r>
              <a:rPr lang="en-US" dirty="0" smtClean="0"/>
              <a:t>Extrusion:  fused deposition modeling (FDM)</a:t>
            </a:r>
          </a:p>
          <a:p>
            <a:r>
              <a:rPr lang="en-US" dirty="0" smtClean="0"/>
              <a:t>In-house; inexpensive </a:t>
            </a:r>
            <a:endParaRPr lang="en-US" dirty="0"/>
          </a:p>
        </p:txBody>
      </p:sp>
      <p:pic>
        <p:nvPicPr>
          <p:cNvPr id="4" name="Picture 3" descr="03311216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4" y="2451123"/>
            <a:ext cx="5152461" cy="3864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7022" y="2435358"/>
            <a:ext cx="271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Alan Jamieson,</a:t>
            </a:r>
          </a:p>
          <a:p>
            <a:r>
              <a:rPr lang="en-US" dirty="0" smtClean="0"/>
              <a:t>SMCM Comp Science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" y="2510164"/>
            <a:ext cx="5647278" cy="37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002"/>
            <a:ext cx="8229600" cy="1143000"/>
          </a:xfrm>
        </p:spPr>
        <p:txBody>
          <a:bodyPr/>
          <a:lstStyle/>
          <a:p>
            <a:r>
              <a:rPr lang="en-US" dirty="0" smtClean="0"/>
              <a:t>Printer #2: </a:t>
            </a:r>
            <a:r>
              <a:rPr lang="en-US" dirty="0" err="1" smtClean="0"/>
              <a:t>Shapeways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9613"/>
            <a:ext cx="8466083" cy="4918841"/>
          </a:xfrm>
        </p:spPr>
        <p:txBody>
          <a:bodyPr>
            <a:normAutofit/>
          </a:bodyPr>
          <a:lstStyle/>
          <a:p>
            <a:r>
              <a:rPr lang="en-US" dirty="0" smtClean="0"/>
              <a:t>Bound granular material: selective laser sintering (SLS)</a:t>
            </a:r>
          </a:p>
          <a:p>
            <a:r>
              <a:rPr lang="en-US" dirty="0" smtClean="0"/>
              <a:t>Other materials &amp; methods available</a:t>
            </a:r>
          </a:p>
          <a:p>
            <a:r>
              <a:rPr lang="en-US" dirty="0" smtClean="0"/>
              <a:t>Upload file, make payment, receive objects in mail</a:t>
            </a:r>
          </a:p>
          <a:p>
            <a:r>
              <a:rPr lang="en-US" dirty="0" smtClean="0"/>
              <a:t>Better resolution than </a:t>
            </a:r>
            <a:r>
              <a:rPr lang="en-US" dirty="0" err="1" smtClean="0"/>
              <a:t>MakerBot</a:t>
            </a:r>
            <a:r>
              <a:rPr lang="en-US" dirty="0" smtClean="0"/>
              <a:t> Replicator</a:t>
            </a:r>
          </a:p>
          <a:p>
            <a:r>
              <a:rPr lang="en-US" dirty="0" smtClean="0"/>
              <a:t>Much higher marginal cost per item, but don’t have to buy printer </a:t>
            </a:r>
          </a:p>
          <a:p>
            <a:r>
              <a:rPr lang="en-US" dirty="0" smtClean="0"/>
              <a:t>Marketplace uploading and purchasing designs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SMCM </a:t>
            </a:r>
            <a:r>
              <a:rPr lang="en-US" dirty="0" err="1"/>
              <a:t>MakerBot</a:t>
            </a:r>
            <a:r>
              <a:rPr lang="en-US" dirty="0"/>
              <a:t> printer broke during </a:t>
            </a: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89" y="4929991"/>
            <a:ext cx="3585552" cy="82902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390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289345" cy="2466988"/>
          </a:xfrm>
        </p:spPr>
        <p:txBody>
          <a:bodyPr/>
          <a:lstStyle/>
          <a:p>
            <a:r>
              <a:rPr lang="en-US" u="sng" dirty="0" smtClean="0"/>
              <a:t>Example project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manipulatives of spherical harmonics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002"/>
            <a:ext cx="8229600" cy="1143000"/>
          </a:xfrm>
        </p:spPr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394"/>
            <a:ext cx="8229600" cy="4891000"/>
          </a:xfrm>
        </p:spPr>
        <p:txBody>
          <a:bodyPr/>
          <a:lstStyle/>
          <a:p>
            <a:r>
              <a:rPr lang="en-US" dirty="0" smtClean="0"/>
              <a:t>Angular solutions to Laplace’s equation</a:t>
            </a:r>
          </a:p>
          <a:p>
            <a:endParaRPr lang="en-US" dirty="0" smtClean="0"/>
          </a:p>
          <a:p>
            <a:r>
              <a:rPr lang="en-US" dirty="0" smtClean="0"/>
              <a:t>Specified by </a:t>
            </a:r>
            <a:r>
              <a:rPr lang="en-US" dirty="0"/>
              <a:t> </a:t>
            </a:r>
            <a:r>
              <a:rPr lang="en-US" i="1" dirty="0" smtClean="0"/>
              <a:t>l</a:t>
            </a:r>
            <a:r>
              <a:rPr lang="en-US" dirty="0" smtClean="0"/>
              <a:t>,  </a:t>
            </a:r>
            <a:r>
              <a:rPr lang="en-US" i="1" dirty="0" smtClean="0"/>
              <a:t>m</a:t>
            </a:r>
            <a:endParaRPr lang="en-US" dirty="0" smtClean="0"/>
          </a:p>
          <a:p>
            <a:pPr lvl="1"/>
            <a:r>
              <a:rPr lang="en-US" i="1" dirty="0" smtClean="0"/>
              <a:t>l = 0, 1, 2, …     </a:t>
            </a:r>
            <a:r>
              <a:rPr lang="en-US" dirty="0" smtClean="0"/>
              <a:t>and    </a:t>
            </a:r>
            <a:r>
              <a:rPr lang="en-US" i="1" dirty="0" smtClean="0"/>
              <a:t>m = -l, …, l</a:t>
            </a:r>
          </a:p>
          <a:p>
            <a:pPr lvl="1"/>
            <a:endParaRPr lang="en-US" sz="1050" i="1" dirty="0"/>
          </a:p>
          <a:p>
            <a:pPr lvl="1"/>
            <a:endParaRPr lang="en-US" sz="2800" i="1" dirty="0"/>
          </a:p>
          <a:p>
            <a:r>
              <a:rPr lang="en-US" dirty="0" smtClean="0"/>
              <a:t>Associated Legendre polynomials</a:t>
            </a:r>
          </a:p>
          <a:p>
            <a:endParaRPr lang="en-US" sz="3200" dirty="0"/>
          </a:p>
          <a:p>
            <a:r>
              <a:rPr lang="en-US" dirty="0" smtClean="0"/>
              <a:t>Legendre polynomials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7" y="2057465"/>
            <a:ext cx="8193067" cy="576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8" y="4618425"/>
            <a:ext cx="6059424" cy="733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" y="5663989"/>
            <a:ext cx="4515231" cy="7334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9545" y="3405352"/>
            <a:ext cx="6432331" cy="898634"/>
            <a:chOff x="299545" y="3405352"/>
            <a:chExt cx="6432331" cy="898634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37" y="3533228"/>
              <a:ext cx="6115431" cy="64008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9545" y="3405352"/>
              <a:ext cx="6432331" cy="8986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002"/>
            <a:ext cx="8229600" cy="1143000"/>
          </a:xfrm>
        </p:spPr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083"/>
            <a:ext cx="8229600" cy="4716517"/>
          </a:xfrm>
        </p:spPr>
        <p:txBody>
          <a:bodyPr/>
          <a:lstStyle/>
          <a:p>
            <a:r>
              <a:rPr lang="en-US" dirty="0" smtClean="0"/>
              <a:t>Often initially confusing to students</a:t>
            </a:r>
          </a:p>
          <a:p>
            <a:r>
              <a:rPr lang="en-US" dirty="0" smtClean="0"/>
              <a:t>Geometric properties not immediately evident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002"/>
            <a:ext cx="8229600" cy="1143000"/>
          </a:xfrm>
        </p:spPr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pic>
        <p:nvPicPr>
          <p:cNvPr id="4" name="Content Placeholder 3" descr="00.png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9" y="1496446"/>
            <a:ext cx="1383424" cy="1437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35" y="1489843"/>
            <a:ext cx="778934" cy="1450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7" y="3308132"/>
            <a:ext cx="1781850" cy="135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33" y="1292775"/>
            <a:ext cx="811267" cy="184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24" y="3303196"/>
            <a:ext cx="1262884" cy="1361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59" y="4938713"/>
            <a:ext cx="1899415" cy="135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" y="2020366"/>
            <a:ext cx="402717" cy="389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14" y="2025700"/>
            <a:ext cx="402717" cy="384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31" y="3768591"/>
            <a:ext cx="613410" cy="4240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05" y="2025700"/>
            <a:ext cx="402717" cy="384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0" y="3768591"/>
            <a:ext cx="613410" cy="424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38" y="5402033"/>
            <a:ext cx="621411" cy="4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abla^2f=\frac{1}{r^2}\frac{\partial}{\partial r}\left(r^2\frac{\partial f}{\partial r}\right) + \frac{1}{r^2\sin\theta}\frac{\partial}{\partial\theta}\left(\sin\theta\frac{\partial f}{\partial\theta}\right) + \frac{1}{r^2\sin^2\theta}\frac{\partial^2f}{\partial\phi^2}=0$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2^{\pm2}$&#10;&#10;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\left|Y_l^{m}(\theta,\phi)\right|^2$&#10;&#10;&#10;\end{document}"/>
  <p:tag name="IGUANATEXSIZE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\left|Y_l^{m}\right|^2 + t$&#10;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l^m(x) = (-1)^m (1-x^2)^{m/2} \dfrac{d^m}{dx^m}\left[P_l(x)\right]$&#10;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n(x) = \dfrac{1}{2^n n!}\dfrac{d^n}{dx^n}\left[(x^2-1)^n\right]$&#10;&#10;&#10;\end{document}"/>
  <p:tag name="IGUANATEXSIZE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l^m(\theta, \phi) = \sqrt{\frac{(2l+1)(l-m)!}{4 \pi (l+m)!}} e^{im\phi}P_l^m(cos\theta)$&#10;&#10;&#10;\end{document}"/>
  <p:tag name="IGUANATEXSIZE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0^0$&#10;&#10;&#10;\end{document}"/>
  <p:tag name="IGUANATEXSIZE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1^0$&#10;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1^{\pm1}$&#10;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2^0$&#10;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_2^{\pm1}$&#10;&#10;&#10;\end{document}"/>
  <p:tag name="IGUANATEXSIZE" val="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MCM">
      <a:dk1>
        <a:srgbClr val="333333"/>
      </a:dk1>
      <a:lt1>
        <a:sysClr val="window" lastClr="FFFFFF"/>
      </a:lt1>
      <a:dk2>
        <a:srgbClr val="1F3258"/>
      </a:dk2>
      <a:lt2>
        <a:srgbClr val="58759B"/>
      </a:lt2>
      <a:accent1>
        <a:srgbClr val="FFCC00"/>
      </a:accent1>
      <a:accent2>
        <a:srgbClr val="002163"/>
      </a:accent2>
      <a:accent3>
        <a:srgbClr val="2E2E2E"/>
      </a:accent3>
      <a:accent4>
        <a:srgbClr val="FFCC00"/>
      </a:accent4>
      <a:accent5>
        <a:srgbClr val="002163"/>
      </a:accent5>
      <a:accent6>
        <a:srgbClr val="2E2E2E"/>
      </a:accent6>
      <a:hlink>
        <a:srgbClr val="FFCC00"/>
      </a:hlink>
      <a:folHlink>
        <a:srgbClr val="CCCCC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17770</TotalTime>
  <Words>410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3D Printing of Spherical Harmonic Manipulatives for the Classroom</vt:lpstr>
      <vt:lpstr>3D printing</vt:lpstr>
      <vt:lpstr>3D printing</vt:lpstr>
      <vt:lpstr>Printer #1:  MakerBot Replicator</vt:lpstr>
      <vt:lpstr>Printer #2: Shapeways service</vt:lpstr>
      <vt:lpstr>Example project: manipulatives of spherical harmonics</vt:lpstr>
      <vt:lpstr>Spherical Harmonics</vt:lpstr>
      <vt:lpstr>Spherical Harmonics</vt:lpstr>
      <vt:lpstr>Spherical Harmonics</vt:lpstr>
      <vt:lpstr>Process</vt:lpstr>
      <vt:lpstr>MakerBot models</vt:lpstr>
      <vt:lpstr>Shapeways models</vt:lpstr>
      <vt:lpstr>Uses</vt:lpstr>
      <vt:lpstr>What’s next?</vt:lpstr>
    </vt:vector>
  </TitlesOfParts>
  <Company>St. Mary's College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Grossman</dc:creator>
  <cp:lastModifiedBy>Grossman, Joshua M</cp:lastModifiedBy>
  <cp:revision>184</cp:revision>
  <dcterms:created xsi:type="dcterms:W3CDTF">2013-02-12T04:51:34Z</dcterms:created>
  <dcterms:modified xsi:type="dcterms:W3CDTF">2014-04-05T01:17:13Z</dcterms:modified>
</cp:coreProperties>
</file>