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p:scale>
          <a:sx n="135" d="100"/>
          <a:sy n="135" d="100"/>
        </p:scale>
        <p:origin x="-1688" y="-5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EC9958-D92E-4C6A-B841-B9C8229C2E09}" type="datetimeFigureOut">
              <a:rPr lang="en-US" smtClean="0"/>
              <a:pPr/>
              <a:t>11/5/12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8009CA-FF15-4E4F-B025-AB25D4DA8AE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 I actually figured this out soon after class. If you’re really interested in knowing</a:t>
            </a:r>
            <a:r>
              <a:rPr lang="en-US" baseline="0" dirty="0" smtClean="0"/>
              <a:t> how this works, let </a:t>
            </a:r>
            <a:r>
              <a:rPr lang="en-US" baseline="0" smtClean="0"/>
              <a:t>me know!</a:t>
            </a:r>
            <a:endParaRPr lang="en-US" dirty="0"/>
          </a:p>
        </p:txBody>
      </p:sp>
      <p:sp>
        <p:nvSpPr>
          <p:cNvPr id="4" name="Slide Number Placeholder 3"/>
          <p:cNvSpPr>
            <a:spLocks noGrp="1"/>
          </p:cNvSpPr>
          <p:nvPr>
            <p:ph type="sldNum" sz="quarter" idx="10"/>
          </p:nvPr>
        </p:nvSpPr>
        <p:spPr/>
        <p:txBody>
          <a:bodyPr/>
          <a:lstStyle/>
          <a:p>
            <a:fld id="{038009CA-FF15-4E4F-B025-AB25D4DA8AE7}"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8FD8E30-9ABD-7D42-8DF7-2D1C3C8F52FE}" type="datetimeFigureOut">
              <a:rPr lang="en-US" smtClean="0"/>
              <a:pPr/>
              <a:t>11/5/12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8F701A2-710F-3649-8F78-6D942C99995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FD8E30-9ABD-7D42-8DF7-2D1C3C8F52FE}" type="datetimeFigureOut">
              <a:rPr lang="en-US" smtClean="0"/>
              <a:pPr/>
              <a:t>11/5/12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701A2-710F-3649-8F78-6D942C99995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8F701A2-710F-3649-8F78-6D942C99995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FD8E30-9ABD-7D42-8DF7-2D1C3C8F52FE}" type="datetimeFigureOut">
              <a:rPr lang="en-US" smtClean="0"/>
              <a:pPr/>
              <a:t>11/5/12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8FD8E30-9ABD-7D42-8DF7-2D1C3C8F52FE}" type="datetimeFigureOut">
              <a:rPr lang="en-US" smtClean="0"/>
              <a:pPr/>
              <a:t>11/5/12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8F701A2-710F-3649-8F78-6D942C99995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8FD8E30-9ABD-7D42-8DF7-2D1C3C8F52FE}" type="datetimeFigureOut">
              <a:rPr lang="en-US" smtClean="0"/>
              <a:pPr/>
              <a:t>11/5/12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8F701A2-710F-3649-8F78-6D942C99995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8FD8E30-9ABD-7D42-8DF7-2D1C3C8F52FE}" type="datetimeFigureOut">
              <a:rPr lang="en-US" smtClean="0"/>
              <a:pPr/>
              <a:t>11/5/12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701A2-710F-3649-8F78-6D942C99995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8FD8E30-9ABD-7D42-8DF7-2D1C3C8F52FE}" type="datetimeFigureOut">
              <a:rPr lang="en-US" smtClean="0"/>
              <a:pPr/>
              <a:t>11/5/12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8F701A2-710F-3649-8F78-6D942C99995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FD8E30-9ABD-7D42-8DF7-2D1C3C8F52FE}" type="datetimeFigureOut">
              <a:rPr lang="en-US" smtClean="0"/>
              <a:pPr/>
              <a:t>11/5/12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8F701A2-710F-3649-8F78-6D942C9999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8FD8E30-9ABD-7D42-8DF7-2D1C3C8F52FE}" type="datetimeFigureOut">
              <a:rPr lang="en-US" smtClean="0"/>
              <a:pPr/>
              <a:t>11/5/12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8F701A2-710F-3649-8F78-6D942C9999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8F701A2-710F-3649-8F78-6D942C99995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8FD8E30-9ABD-7D42-8DF7-2D1C3C8F52FE}" type="datetimeFigureOut">
              <a:rPr lang="en-US" smtClean="0"/>
              <a:pPr/>
              <a:t>11/5/12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8F701A2-710F-3649-8F78-6D942C99995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8FD8E30-9ABD-7D42-8DF7-2D1C3C8F52FE}" type="datetimeFigureOut">
              <a:rPr lang="en-US" smtClean="0"/>
              <a:pPr/>
              <a:t>11/5/12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8FD8E30-9ABD-7D42-8DF7-2D1C3C8F52FE}" type="datetimeFigureOut">
              <a:rPr lang="en-US" smtClean="0"/>
              <a:pPr/>
              <a:t>11/5/12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8F701A2-710F-3649-8F78-6D942C99995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lstStyle/>
          <a:p>
            <a:r>
              <a:rPr lang="en-US" dirty="0" smtClean="0"/>
              <a:t>Transportation Problem</a:t>
            </a:r>
          </a:p>
        </p:txBody>
      </p:sp>
      <p:sp>
        <p:nvSpPr>
          <p:cNvPr id="6" name="Title 5"/>
          <p:cNvSpPr>
            <a:spLocks noGrp="1"/>
          </p:cNvSpPr>
          <p:nvPr>
            <p:ph type="ctrTitle"/>
          </p:nvPr>
        </p:nvSpPr>
        <p:spPr/>
        <p:txBody>
          <a:bodyPr/>
          <a:lstStyle/>
          <a:p>
            <a:r>
              <a:rPr lang="en-US" dirty="0" smtClean="0"/>
              <a:t>Operations Research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
            </a:r>
            <a:endParaRPr lang="en-US" dirty="0"/>
          </a:p>
        </p:txBody>
      </p:sp>
      <p:sp>
        <p:nvSpPr>
          <p:cNvPr id="3" name="Content Placeholder 2"/>
          <p:cNvSpPr>
            <a:spLocks noGrp="1"/>
          </p:cNvSpPr>
          <p:nvPr>
            <p:ph sz="quarter" idx="1"/>
          </p:nvPr>
        </p:nvSpPr>
        <p:spPr>
          <a:xfrm>
            <a:off x="301752" y="1527047"/>
            <a:ext cx="8503920" cy="4869989"/>
          </a:xfrm>
        </p:spPr>
        <p:txBody>
          <a:bodyPr>
            <a:normAutofit fontScale="85000" lnSpcReduction="10000"/>
          </a:bodyPr>
          <a:lstStyle/>
          <a:p>
            <a:pPr>
              <a:buNone/>
            </a:pPr>
            <a:r>
              <a:rPr lang="en-US" dirty="0" smtClean="0"/>
              <a:t>One of the main products of the P&amp;T Company is canned peas. The peas are prepared at three canneries (Bellingham, WA; Eugene, OR; Albert Lea, MN) and then shipped by truck to four distributing warehouses in the western US (Sacramento, Salt Lake City, Rapid City, Albuquerque). Because shipping costs are a major expense, management is initiating a study to reduce them as much as possible. For the upcoming season, an estimate has been made of the output from each cannery, and each warehouse has been allocated a certain amount from the total supply of peas. This information (in units of truckloads, along with the shipping cost per truckload for each cannery-warehouse combination is provided. There are a total of 300 truckloads to be shipped. Determine which plan for assigning these shipments to the various cannery-warehouse combinations would minimize shipping costs.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the problem formulation look like?</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Minimize Z = 464x11 + 513x12 + 654x13 + 867x14 +</a:t>
            </a:r>
            <a:br>
              <a:rPr lang="en-US" dirty="0" smtClean="0"/>
            </a:br>
            <a:r>
              <a:rPr lang="en-US" dirty="0" smtClean="0"/>
              <a:t>		   352x21 + 416x22 + 690x23 + 791x24 +</a:t>
            </a:r>
            <a:br>
              <a:rPr lang="en-US" dirty="0" smtClean="0"/>
            </a:br>
            <a:r>
              <a:rPr lang="en-US" dirty="0" smtClean="0"/>
              <a:t>		   995x31 + 682x32 + 388x33 + 685x34</a:t>
            </a:r>
            <a:br>
              <a:rPr lang="en-US" dirty="0" smtClean="0"/>
            </a:br>
            <a:r>
              <a:rPr lang="en-US" dirty="0" smtClean="0"/>
              <a:t>Subject To:</a:t>
            </a:r>
            <a:br>
              <a:rPr lang="en-US" dirty="0" smtClean="0"/>
            </a:br>
            <a:r>
              <a:rPr lang="en-US" dirty="0" smtClean="0"/>
              <a:t>	x11 + x12 + x13 + x14 = 75</a:t>
            </a:r>
            <a:br>
              <a:rPr lang="en-US" dirty="0" smtClean="0"/>
            </a:br>
            <a:r>
              <a:rPr lang="en-US" dirty="0" smtClean="0"/>
              <a:t>	x21 + x22 + x23 + x24 = 125</a:t>
            </a:r>
            <a:br>
              <a:rPr lang="en-US" dirty="0" smtClean="0"/>
            </a:br>
            <a:r>
              <a:rPr lang="en-US" dirty="0" smtClean="0"/>
              <a:t>	x31 + x32 + x33 + x34 = 100</a:t>
            </a:r>
            <a:br>
              <a:rPr lang="en-US" dirty="0" smtClean="0"/>
            </a:br>
            <a:r>
              <a:rPr lang="en-US" dirty="0" smtClean="0"/>
              <a:t>	x11 + x21 + x31 = 80</a:t>
            </a:r>
            <a:br>
              <a:rPr lang="en-US" dirty="0" smtClean="0"/>
            </a:br>
            <a:r>
              <a:rPr lang="en-US" dirty="0" smtClean="0"/>
              <a:t>	x12 + x22 + x32 = 65</a:t>
            </a:r>
            <a:br>
              <a:rPr lang="en-US" dirty="0" smtClean="0"/>
            </a:br>
            <a:r>
              <a:rPr lang="en-US" dirty="0" smtClean="0"/>
              <a:t>	x13 + x23 + x33 = 70</a:t>
            </a:r>
            <a:br>
              <a:rPr lang="en-US" dirty="0" smtClean="0"/>
            </a:br>
            <a:r>
              <a:rPr lang="en-US" dirty="0" smtClean="0"/>
              <a:t>	x14 + x24 + x34 = 85</a:t>
            </a:r>
            <a:br>
              <a:rPr lang="en-US" dirty="0" smtClean="0"/>
            </a:br>
            <a:r>
              <a:rPr lang="en-US" dirty="0" smtClean="0"/>
              <a:t>With:</a:t>
            </a:r>
            <a:br>
              <a:rPr lang="en-US" dirty="0" smtClean="0"/>
            </a:br>
            <a:r>
              <a:rPr lang="en-US" dirty="0" smtClean="0"/>
              <a:t>	</a:t>
            </a:r>
            <a:r>
              <a:rPr lang="en-US" dirty="0" err="1" smtClean="0"/>
              <a:t>xij</a:t>
            </a:r>
            <a:r>
              <a:rPr lang="en-US" dirty="0" smtClean="0"/>
              <a:t> &gt;= 0, (</a:t>
            </a:r>
            <a:r>
              <a:rPr lang="en-US" dirty="0" err="1" smtClean="0"/>
              <a:t>i</a:t>
            </a:r>
            <a:r>
              <a:rPr lang="en-US" dirty="0" smtClean="0"/>
              <a:t> = 1, 2, 3; </a:t>
            </a:r>
            <a:r>
              <a:rPr lang="en-US" dirty="0" err="1" smtClean="0"/>
              <a:t>j</a:t>
            </a:r>
            <a:r>
              <a:rPr lang="en-US" dirty="0" smtClean="0"/>
              <a:t> = 1, 2, 3, 4)</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r>
              <a:rPr lang="en-US" dirty="0" smtClean="0"/>
              <a:t>The Move-It Company has two plants producing forklift trucks that then are shipped to three distribution centers. The production costs are the same as the two plants, and the cost of shipping for each truck is shown for each combination of plant and distribution center:</a:t>
            </a:r>
            <a:br>
              <a:rPr lang="en-US" dirty="0" smtClean="0"/>
            </a:b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A total of 60 forklift trucks are produced and shipped per week. Each plant can produce and ship any amount up to a maximum of 50 trucks per week, so there is considerable flexibility how to divide the total production between the two plants so as to reduce shipping costs. However, each distribution center must receive exactly 20 trucks per week.</a:t>
            </a:r>
            <a:br>
              <a:rPr lang="en-US" dirty="0" smtClean="0"/>
            </a:br>
            <a:endParaRPr lang="en-US" dirty="0"/>
          </a:p>
        </p:txBody>
      </p:sp>
      <p:graphicFrame>
        <p:nvGraphicFramePr>
          <p:cNvPr id="4" name="Table 3"/>
          <p:cNvGraphicFramePr>
            <a:graphicFrameLocks noGrp="1"/>
          </p:cNvGraphicFramePr>
          <p:nvPr/>
        </p:nvGraphicFramePr>
        <p:xfrm>
          <a:off x="2191924" y="2615259"/>
          <a:ext cx="4169360" cy="1463040"/>
        </p:xfrm>
        <a:graphic>
          <a:graphicData uri="http://schemas.openxmlformats.org/drawingml/2006/table">
            <a:tbl>
              <a:tblPr firstRow="1" bandRow="1">
                <a:tableStyleId>{5C22544A-7EE6-4342-B048-85BDC9FD1C3A}</a:tableStyleId>
              </a:tblPr>
              <a:tblGrid>
                <a:gridCol w="1042340"/>
                <a:gridCol w="1042340"/>
                <a:gridCol w="1042340"/>
                <a:gridCol w="1042340"/>
              </a:tblGrid>
              <a:tr h="330482">
                <a:tc>
                  <a:txBody>
                    <a:bodyPr/>
                    <a:lstStyle/>
                    <a:p>
                      <a:endParaRPr lang="en-US" dirty="0"/>
                    </a:p>
                  </a:txBody>
                  <a:tcPr/>
                </a:tc>
                <a:tc gridSpan="3">
                  <a:txBody>
                    <a:bodyPr/>
                    <a:lstStyle/>
                    <a:p>
                      <a:r>
                        <a:rPr lang="en-US" dirty="0" smtClean="0"/>
                        <a:t>Distribution Center</a:t>
                      </a:r>
                      <a:endParaRPr lang="en-US" dirty="0"/>
                    </a:p>
                  </a:txBody>
                  <a:tcPr/>
                </a:tc>
                <a:tc hMerge="1">
                  <a:txBody>
                    <a:bodyPr/>
                    <a:lstStyle/>
                    <a:p>
                      <a:endParaRPr lang="en-US" dirty="0"/>
                    </a:p>
                  </a:txBody>
                  <a:tcPr/>
                </a:tc>
                <a:tc hMerge="1">
                  <a:txBody>
                    <a:bodyPr/>
                    <a:lstStyle/>
                    <a:p>
                      <a:endParaRPr lang="en-US" dirty="0"/>
                    </a:p>
                  </a:txBody>
                  <a:tcPr/>
                </a:tc>
              </a:tr>
              <a:tr h="330482">
                <a:tc>
                  <a:txBody>
                    <a:bodyPr/>
                    <a:lstStyle/>
                    <a:p>
                      <a:endParaRPr lang="en-US"/>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r>
              <a:tr h="330482">
                <a:tc>
                  <a:txBody>
                    <a:bodyPr/>
                    <a:lstStyle/>
                    <a:p>
                      <a:r>
                        <a:rPr lang="en-US" dirty="0" smtClean="0"/>
                        <a:t>Plant A</a:t>
                      </a:r>
                      <a:endParaRPr lang="en-US" dirty="0"/>
                    </a:p>
                  </a:txBody>
                  <a:tcPr/>
                </a:tc>
                <a:tc>
                  <a:txBody>
                    <a:bodyPr/>
                    <a:lstStyle/>
                    <a:p>
                      <a:r>
                        <a:rPr lang="en-US" dirty="0" smtClean="0"/>
                        <a:t>$800</a:t>
                      </a:r>
                      <a:endParaRPr lang="en-US" dirty="0"/>
                    </a:p>
                  </a:txBody>
                  <a:tcPr/>
                </a:tc>
                <a:tc>
                  <a:txBody>
                    <a:bodyPr/>
                    <a:lstStyle/>
                    <a:p>
                      <a:r>
                        <a:rPr lang="en-US" dirty="0" smtClean="0"/>
                        <a:t>$700</a:t>
                      </a:r>
                      <a:endParaRPr lang="en-US" dirty="0"/>
                    </a:p>
                  </a:txBody>
                  <a:tcPr/>
                </a:tc>
                <a:tc>
                  <a:txBody>
                    <a:bodyPr/>
                    <a:lstStyle/>
                    <a:p>
                      <a:r>
                        <a:rPr lang="en-US" dirty="0" smtClean="0"/>
                        <a:t>$400</a:t>
                      </a:r>
                      <a:endParaRPr lang="en-US" dirty="0"/>
                    </a:p>
                  </a:txBody>
                  <a:tcPr/>
                </a:tc>
              </a:tr>
              <a:tr h="330482">
                <a:tc>
                  <a:txBody>
                    <a:bodyPr/>
                    <a:lstStyle/>
                    <a:p>
                      <a:r>
                        <a:rPr lang="en-US" dirty="0" smtClean="0"/>
                        <a:t>Plant B</a:t>
                      </a:r>
                      <a:endParaRPr lang="en-US" dirty="0"/>
                    </a:p>
                  </a:txBody>
                  <a:tcPr/>
                </a:tc>
                <a:tc>
                  <a:txBody>
                    <a:bodyPr/>
                    <a:lstStyle/>
                    <a:p>
                      <a:r>
                        <a:rPr lang="en-US" dirty="0" smtClean="0"/>
                        <a:t>$600</a:t>
                      </a:r>
                      <a:endParaRPr lang="en-US" dirty="0"/>
                    </a:p>
                  </a:txBody>
                  <a:tcPr/>
                </a:tc>
                <a:tc>
                  <a:txBody>
                    <a:bodyPr/>
                    <a:lstStyle/>
                    <a:p>
                      <a:r>
                        <a:rPr lang="en-US" dirty="0" smtClean="0"/>
                        <a:t>$800</a:t>
                      </a:r>
                      <a:endParaRPr lang="en-US" dirty="0"/>
                    </a:p>
                  </a:txBody>
                  <a:tcPr/>
                </a:tc>
                <a:tc>
                  <a:txBody>
                    <a:bodyPr/>
                    <a:lstStyle/>
                    <a:p>
                      <a:r>
                        <a:rPr lang="en-US" dirty="0" smtClean="0"/>
                        <a:t>$500</a:t>
                      </a:r>
                      <a:endParaRPr lang="en-US"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Initialization</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1.) From the rows and columns still under consideration, select the next basic variable (allocation) using one of the criteria noted next slide.</a:t>
            </a:r>
          </a:p>
          <a:p>
            <a:pPr>
              <a:buNone/>
            </a:pPr>
            <a:r>
              <a:rPr lang="en-US" dirty="0" smtClean="0"/>
              <a:t>2.) Make that allocation large enough to exactly use up the remaining supply in its row or the remaining demand in its column (whichever is smaller).</a:t>
            </a:r>
          </a:p>
          <a:p>
            <a:pPr>
              <a:buNone/>
            </a:pPr>
            <a:r>
              <a:rPr lang="en-US" dirty="0" smtClean="0"/>
              <a:t>3.) Eliminate that row or column (whichever went to 0). If tied, choose the row.</a:t>
            </a:r>
          </a:p>
          <a:p>
            <a:pPr>
              <a:buNone/>
            </a:pPr>
            <a:r>
              <a:rPr lang="en-US" dirty="0" smtClean="0"/>
              <a:t>4.) If only one row or only one column remains under consideration, then the procedure is completed by selecting every remaining variable associated with that row to be basic with the only feasible allocation. Otherwise, return to step 1.</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Northwest Corner Rule: Begin by selecting x</a:t>
            </a:r>
            <a:r>
              <a:rPr lang="en-US" baseline="-25000" dirty="0" smtClean="0"/>
              <a:t>11</a:t>
            </a:r>
            <a:r>
              <a:rPr lang="en-US" dirty="0" smtClean="0"/>
              <a:t>. Thereafter, if </a:t>
            </a:r>
            <a:r>
              <a:rPr lang="en-US" dirty="0" err="1" smtClean="0"/>
              <a:t>x</a:t>
            </a:r>
            <a:r>
              <a:rPr lang="en-US" baseline="-25000" dirty="0" err="1" smtClean="0"/>
              <a:t>ij</a:t>
            </a:r>
            <a:r>
              <a:rPr lang="en-US" dirty="0" smtClean="0"/>
              <a:t> was the last basic variable selected, then next select x</a:t>
            </a:r>
            <a:r>
              <a:rPr lang="en-US" baseline="-25000" dirty="0" smtClean="0"/>
              <a:t>ij+1 </a:t>
            </a:r>
            <a:r>
              <a:rPr lang="en-US" dirty="0" smtClean="0"/>
              <a:t>if source I has any supply remaining. Otherwise, select x</a:t>
            </a:r>
            <a:r>
              <a:rPr lang="en-US" baseline="-25000" dirty="0" smtClean="0"/>
              <a:t>i+1j</a:t>
            </a:r>
          </a:p>
          <a:p>
            <a:r>
              <a:rPr lang="en-US" dirty="0" smtClean="0"/>
              <a:t>Vogel’s Approximation: For each row and column remaining under consideration, calculate the arithmetic difference between the smallest and next-to-the-smallest unit cost still remaining in that row or column. In that row or column having the largest difference, select the variable having the smallest remaining unit cost.</a:t>
            </a:r>
          </a:p>
          <a:p>
            <a:r>
              <a:rPr lang="en-US" dirty="0" smtClean="0"/>
              <a:t>Russell’s Approximation: For each source row </a:t>
            </a:r>
            <a:r>
              <a:rPr lang="en-US" dirty="0" err="1" smtClean="0"/>
              <a:t>i</a:t>
            </a:r>
            <a:r>
              <a:rPr lang="en-US" dirty="0" smtClean="0"/>
              <a:t> remaining under consideration determine the largest unit cost </a:t>
            </a:r>
            <a:r>
              <a:rPr lang="en-US" dirty="0" err="1" smtClean="0"/>
              <a:t>c</a:t>
            </a:r>
            <a:r>
              <a:rPr lang="en-US" baseline="-25000" dirty="0" err="1" smtClean="0"/>
              <a:t>ij</a:t>
            </a:r>
            <a:r>
              <a:rPr lang="en-US" dirty="0" smtClean="0"/>
              <a:t> (call this </a:t>
            </a:r>
            <a:r>
              <a:rPr lang="en-US" dirty="0" err="1" smtClean="0"/>
              <a:t>x</a:t>
            </a:r>
            <a:r>
              <a:rPr lang="en-US" dirty="0" smtClean="0"/>
              <a:t>) still remaining in that row. For each destination column </a:t>
            </a:r>
            <a:r>
              <a:rPr lang="en-US" dirty="0" err="1" smtClean="0"/>
              <a:t>j</a:t>
            </a:r>
            <a:r>
              <a:rPr lang="en-US" dirty="0" smtClean="0"/>
              <a:t> remaining under consideration determine the largest unit cost </a:t>
            </a:r>
            <a:r>
              <a:rPr lang="en-US" dirty="0" err="1" smtClean="0"/>
              <a:t>c</a:t>
            </a:r>
            <a:r>
              <a:rPr lang="en-US" baseline="-25000" dirty="0" err="1" smtClean="0"/>
              <a:t>ij</a:t>
            </a:r>
            <a:r>
              <a:rPr lang="en-US" dirty="0" smtClean="0"/>
              <a:t> still remaining in that column (call this </a:t>
            </a:r>
            <a:r>
              <a:rPr lang="en-US" dirty="0" err="1" smtClean="0"/>
              <a:t>y</a:t>
            </a:r>
            <a:r>
              <a:rPr lang="en-US" dirty="0" smtClean="0"/>
              <a:t>). For each variable </a:t>
            </a:r>
            <a:r>
              <a:rPr lang="en-US" dirty="0" err="1" smtClean="0"/>
              <a:t>xij</a:t>
            </a:r>
            <a:r>
              <a:rPr lang="en-US" dirty="0" smtClean="0"/>
              <a:t> not previously selected in these rows and columns calculate </a:t>
            </a:r>
            <a:r>
              <a:rPr lang="en-US" dirty="0" err="1" smtClean="0"/>
              <a:t>z</a:t>
            </a:r>
            <a:r>
              <a:rPr lang="en-US" dirty="0" smtClean="0"/>
              <a:t> = </a:t>
            </a:r>
            <a:r>
              <a:rPr lang="en-US" dirty="0" err="1" smtClean="0"/>
              <a:t>c</a:t>
            </a:r>
            <a:r>
              <a:rPr lang="en-US" baseline="-25000" dirty="0" err="1" smtClean="0"/>
              <a:t>ij</a:t>
            </a:r>
            <a:r>
              <a:rPr lang="en-US" dirty="0" smtClean="0"/>
              <a:t> – </a:t>
            </a:r>
            <a:r>
              <a:rPr lang="en-US" dirty="0" err="1" smtClean="0"/>
              <a:t>x</a:t>
            </a:r>
            <a:r>
              <a:rPr lang="en-US" dirty="0" smtClean="0"/>
              <a:t> – </a:t>
            </a:r>
            <a:r>
              <a:rPr lang="en-US" dirty="0" err="1" smtClean="0"/>
              <a:t>y</a:t>
            </a:r>
            <a:r>
              <a:rPr lang="en-US" dirty="0" smtClean="0"/>
              <a:t>. Select the variable having the largest (in absolute terms) negative value of </a:t>
            </a:r>
            <a:r>
              <a:rPr lang="en-US" dirty="0" err="1" smtClean="0"/>
              <a:t>z</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Optimality</a:t>
            </a:r>
            <a:endParaRPr lang="en-US" dirty="0"/>
          </a:p>
        </p:txBody>
      </p:sp>
      <p:sp>
        <p:nvSpPr>
          <p:cNvPr id="3" name="Content Placeholder 2"/>
          <p:cNvSpPr>
            <a:spLocks noGrp="1"/>
          </p:cNvSpPr>
          <p:nvPr>
            <p:ph sz="quarter" idx="1"/>
          </p:nvPr>
        </p:nvSpPr>
        <p:spPr/>
        <p:txBody>
          <a:bodyPr/>
          <a:lstStyle/>
          <a:p>
            <a:r>
              <a:rPr lang="en-US" dirty="0" smtClean="0"/>
              <a:t>Derive </a:t>
            </a:r>
            <a:r>
              <a:rPr lang="en-US" dirty="0" err="1" smtClean="0"/>
              <a:t>u</a:t>
            </a:r>
            <a:r>
              <a:rPr lang="en-US" baseline="-25000" dirty="0" err="1" smtClean="0"/>
              <a:t>i</a:t>
            </a:r>
            <a:r>
              <a:rPr lang="en-US" dirty="0" smtClean="0"/>
              <a:t>, </a:t>
            </a:r>
            <a:r>
              <a:rPr lang="en-US" dirty="0" err="1" smtClean="0"/>
              <a:t>v</a:t>
            </a:r>
            <a:r>
              <a:rPr lang="en-US" baseline="-25000" dirty="0" err="1" smtClean="0"/>
              <a:t>j</a:t>
            </a:r>
            <a:r>
              <a:rPr lang="en-US" dirty="0" smtClean="0"/>
              <a:t> by selecting the row having the largest number of allocations, setting its </a:t>
            </a:r>
            <a:r>
              <a:rPr lang="en-US" dirty="0" err="1" smtClean="0"/>
              <a:t>u</a:t>
            </a:r>
            <a:r>
              <a:rPr lang="en-US" baseline="-25000" dirty="0" err="1" smtClean="0"/>
              <a:t>i</a:t>
            </a:r>
            <a:r>
              <a:rPr lang="en-US" dirty="0" smtClean="0"/>
              <a:t> = 0, and then solving the set of equations </a:t>
            </a:r>
            <a:r>
              <a:rPr lang="en-US" dirty="0" err="1" smtClean="0"/>
              <a:t>c</a:t>
            </a:r>
            <a:r>
              <a:rPr lang="en-US" baseline="-25000" dirty="0" err="1" smtClean="0"/>
              <a:t>ij</a:t>
            </a:r>
            <a:r>
              <a:rPr lang="en-US" dirty="0" smtClean="0"/>
              <a:t> = </a:t>
            </a:r>
            <a:r>
              <a:rPr lang="en-US" dirty="0" err="1" smtClean="0"/>
              <a:t>u</a:t>
            </a:r>
            <a:r>
              <a:rPr lang="en-US" baseline="-25000" dirty="0" err="1" smtClean="0"/>
              <a:t>i</a:t>
            </a:r>
            <a:r>
              <a:rPr lang="en-US" dirty="0" smtClean="0"/>
              <a:t> + </a:t>
            </a:r>
            <a:r>
              <a:rPr lang="en-US" dirty="0" err="1" smtClean="0"/>
              <a:t>v</a:t>
            </a:r>
            <a:r>
              <a:rPr lang="en-US" baseline="-25000" dirty="0" err="1" smtClean="0"/>
              <a:t>j</a:t>
            </a:r>
            <a:r>
              <a:rPr lang="en-US" dirty="0" smtClean="0"/>
              <a:t> for each (</a:t>
            </a:r>
            <a:r>
              <a:rPr lang="en-US" dirty="0" err="1" smtClean="0"/>
              <a:t>i,j</a:t>
            </a:r>
            <a:r>
              <a:rPr lang="en-US" dirty="0" smtClean="0"/>
              <a:t>) such that </a:t>
            </a:r>
            <a:r>
              <a:rPr lang="en-US" dirty="0" err="1" smtClean="0"/>
              <a:t>x</a:t>
            </a:r>
            <a:r>
              <a:rPr lang="en-US" baseline="-25000" dirty="0" err="1" smtClean="0"/>
              <a:t>ij</a:t>
            </a:r>
            <a:r>
              <a:rPr lang="en-US" dirty="0" smtClean="0"/>
              <a:t> is basic. If </a:t>
            </a:r>
            <a:r>
              <a:rPr lang="en-US" dirty="0" err="1" smtClean="0"/>
              <a:t>c</a:t>
            </a:r>
            <a:r>
              <a:rPr lang="en-US" baseline="-25000" dirty="0" err="1" smtClean="0"/>
              <a:t>ij</a:t>
            </a:r>
            <a:r>
              <a:rPr lang="en-US" dirty="0" smtClean="0"/>
              <a:t> – </a:t>
            </a:r>
            <a:r>
              <a:rPr lang="en-US" dirty="0" err="1" smtClean="0"/>
              <a:t>u</a:t>
            </a:r>
            <a:r>
              <a:rPr lang="en-US" baseline="-25000" dirty="0" err="1" smtClean="0"/>
              <a:t>i</a:t>
            </a:r>
            <a:r>
              <a:rPr lang="en-US" dirty="0" smtClean="0"/>
              <a:t> – </a:t>
            </a:r>
            <a:r>
              <a:rPr lang="en-US" dirty="0" err="1" smtClean="0"/>
              <a:t>v</a:t>
            </a:r>
            <a:r>
              <a:rPr lang="en-US" baseline="-25000" dirty="0" err="1" smtClean="0"/>
              <a:t>j</a:t>
            </a:r>
            <a:r>
              <a:rPr lang="en-US" dirty="0" smtClean="0"/>
              <a:t> &gt;= 0 for every (</a:t>
            </a:r>
            <a:r>
              <a:rPr lang="en-US" dirty="0" err="1" smtClean="0"/>
              <a:t>i,j</a:t>
            </a:r>
            <a:r>
              <a:rPr lang="en-US" dirty="0" smtClean="0"/>
              <a:t>) such that </a:t>
            </a:r>
            <a:r>
              <a:rPr lang="en-US" dirty="0" err="1" smtClean="0"/>
              <a:t>x</a:t>
            </a:r>
            <a:r>
              <a:rPr lang="en-US" baseline="-25000" dirty="0" err="1" smtClean="0"/>
              <a:t>ij</a:t>
            </a:r>
            <a:r>
              <a:rPr lang="en-US" dirty="0" smtClean="0"/>
              <a:t> is </a:t>
            </a:r>
            <a:r>
              <a:rPr lang="en-US" dirty="0" err="1" smtClean="0"/>
              <a:t>nonbasic</a:t>
            </a:r>
            <a:r>
              <a:rPr lang="en-US" dirty="0" smtClean="0"/>
              <a:t>, then the current solution is optimal and stop. Otherwise, go to an iteration.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Iteration</a:t>
            </a:r>
            <a:endParaRPr lang="en-US" dirty="0"/>
          </a:p>
        </p:txBody>
      </p:sp>
      <p:sp>
        <p:nvSpPr>
          <p:cNvPr id="3" name="Content Placeholder 2"/>
          <p:cNvSpPr>
            <a:spLocks noGrp="1"/>
          </p:cNvSpPr>
          <p:nvPr>
            <p:ph sz="quarter" idx="1"/>
          </p:nvPr>
        </p:nvSpPr>
        <p:spPr/>
        <p:txBody>
          <a:bodyPr>
            <a:normAutofit fontScale="85000" lnSpcReduction="20000"/>
          </a:bodyPr>
          <a:lstStyle/>
          <a:p>
            <a:pPr>
              <a:buNone/>
            </a:pPr>
            <a:r>
              <a:rPr lang="en-US" dirty="0" smtClean="0"/>
              <a:t>1.) Determine the entering basic variable: select the </a:t>
            </a:r>
            <a:r>
              <a:rPr lang="en-US" dirty="0" err="1" smtClean="0"/>
              <a:t>nonbasic</a:t>
            </a:r>
            <a:r>
              <a:rPr lang="en-US" dirty="0" smtClean="0"/>
              <a:t> variable </a:t>
            </a:r>
            <a:r>
              <a:rPr lang="en-US" dirty="0" err="1" smtClean="0"/>
              <a:t>xij</a:t>
            </a:r>
            <a:r>
              <a:rPr lang="en-US" dirty="0" smtClean="0"/>
              <a:t> having the largest (in absolute terms) negative value of </a:t>
            </a:r>
            <a:r>
              <a:rPr lang="en-US" dirty="0" err="1" smtClean="0"/>
              <a:t>cij</a:t>
            </a:r>
            <a:r>
              <a:rPr lang="en-US" dirty="0" smtClean="0"/>
              <a:t> – </a:t>
            </a:r>
            <a:r>
              <a:rPr lang="en-US" dirty="0" err="1" smtClean="0"/>
              <a:t>ui</a:t>
            </a:r>
            <a:r>
              <a:rPr lang="en-US" dirty="0" smtClean="0"/>
              <a:t> – </a:t>
            </a:r>
            <a:r>
              <a:rPr lang="en-US" dirty="0" err="1" smtClean="0"/>
              <a:t>vj</a:t>
            </a:r>
            <a:r>
              <a:rPr lang="en-US" dirty="0" smtClean="0"/>
              <a:t>.</a:t>
            </a:r>
          </a:p>
          <a:p>
            <a:pPr>
              <a:buNone/>
            </a:pPr>
            <a:r>
              <a:rPr lang="en-US" dirty="0" smtClean="0"/>
              <a:t>2.) Determine the leaving basic variable: Identify the chain reaction required to retain feasibility. Basically, increase the value of the entering variable and see what happens to the other basic variables when you attempt to retain feasibility. The basic variable that gets driven to 0 first becomes the leaving basic variable. From this you can determine the “donor” cells (ones that decrease) and “recipient” cells (ones that increase, including the entering variable).</a:t>
            </a:r>
          </a:p>
          <a:p>
            <a:pPr>
              <a:buNone/>
            </a:pPr>
            <a:r>
              <a:rPr lang="en-US" dirty="0" smtClean="0"/>
              <a:t>3.) Determine the new feasible solution: add the value of the leaving basic variable to the allocation of recipient cells and subtract from donor cells.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819</TotalTime>
  <Words>1038</Words>
  <Application>Microsoft Macintosh PowerPoint</Application>
  <PresentationFormat>On-screen Show (4:3)</PresentationFormat>
  <Paragraphs>41</Paragraphs>
  <Slides>8</Slides>
  <Notes>1</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Civic</vt:lpstr>
      <vt:lpstr>Operations Research</vt:lpstr>
      <vt:lpstr>Consider…</vt:lpstr>
      <vt:lpstr>What does the problem formulation look like?</vt:lpstr>
      <vt:lpstr>Exercise!</vt:lpstr>
      <vt:lpstr>Initialization</vt:lpstr>
      <vt:lpstr>Criterion</vt:lpstr>
      <vt:lpstr>Optimality</vt:lpstr>
      <vt:lpstr>Iteration</vt:lpstr>
    </vt:vector>
  </TitlesOfParts>
  <Company>St. Mary's College of Maryland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Alan Jamieson</dc:creator>
  <cp:lastModifiedBy>Alan Jamieson</cp:lastModifiedBy>
  <cp:revision>52</cp:revision>
  <dcterms:created xsi:type="dcterms:W3CDTF">2012-11-05T22:40:30Z</dcterms:created>
  <dcterms:modified xsi:type="dcterms:W3CDTF">2012-11-05T22:41:12Z</dcterms:modified>
</cp:coreProperties>
</file>