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35" d="100"/>
          <a:sy n="135" d="100"/>
        </p:scale>
        <p:origin x="-88" y="9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C9958-D92E-4C6A-B841-B9C8229C2E09}" type="datetimeFigureOut">
              <a:rPr lang="en-US" smtClean="0"/>
              <a:pPr/>
              <a:t>11/26/12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009CA-FF15-4E4F-B025-AB25D4DA8A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FD8E30-9ABD-7D42-8DF7-2D1C3C8F52FE}" type="datetimeFigureOut">
              <a:rPr lang="en-US" smtClean="0"/>
              <a:pPr/>
              <a:t>11/26/12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F701A2-710F-3649-8F78-6D942C99995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D8E30-9ABD-7D42-8DF7-2D1C3C8F52FE}" type="datetimeFigureOut">
              <a:rPr lang="en-US" smtClean="0"/>
              <a:pPr/>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701A2-710F-3649-8F78-6D942C99995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8F701A2-710F-3649-8F78-6D942C99995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D8E30-9ABD-7D42-8DF7-2D1C3C8F52FE}" type="datetimeFigureOut">
              <a:rPr lang="en-US" smtClean="0"/>
              <a:pPr/>
              <a:t>11/26/12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FD8E30-9ABD-7D42-8DF7-2D1C3C8F52FE}" type="datetimeFigureOut">
              <a:rPr lang="en-US" smtClean="0"/>
              <a:pPr/>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8F701A2-710F-3649-8F78-6D942C99995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8FD8E30-9ABD-7D42-8DF7-2D1C3C8F52FE}" type="datetimeFigureOut">
              <a:rPr lang="en-US" smtClean="0"/>
              <a:pPr/>
              <a:t>11/26/12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F701A2-710F-3649-8F78-6D942C99995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8FD8E30-9ABD-7D42-8DF7-2D1C3C8F52FE}" type="datetimeFigureOut">
              <a:rPr lang="en-US" smtClean="0"/>
              <a:pPr/>
              <a:t>11/26/12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701A2-710F-3649-8F78-6D942C99995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FD8E30-9ABD-7D42-8DF7-2D1C3C8F52FE}" type="datetimeFigureOut">
              <a:rPr lang="en-US" smtClean="0"/>
              <a:pPr/>
              <a:t>11/26/12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8F701A2-710F-3649-8F78-6D942C99995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FD8E30-9ABD-7D42-8DF7-2D1C3C8F52FE}" type="datetimeFigureOut">
              <a:rPr lang="en-US" smtClean="0"/>
              <a:pPr/>
              <a:t>11/26/12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8F701A2-710F-3649-8F78-6D942C9999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8FD8E30-9ABD-7D42-8DF7-2D1C3C8F52FE}" type="datetimeFigureOut">
              <a:rPr lang="en-US" smtClean="0"/>
              <a:pPr/>
              <a:t>11/26/12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8F701A2-710F-3649-8F78-6D942C9999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8F701A2-710F-3649-8F78-6D942C99995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8FD8E30-9ABD-7D42-8DF7-2D1C3C8F52FE}" type="datetimeFigureOut">
              <a:rPr lang="en-US" smtClean="0"/>
              <a:pPr/>
              <a:t>11/26/12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8F701A2-710F-3649-8F78-6D942C99995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8FD8E30-9ABD-7D42-8DF7-2D1C3C8F52FE}" type="datetimeFigureOut">
              <a:rPr lang="en-US" smtClean="0"/>
              <a:pPr/>
              <a:t>11/26/12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8FD8E30-9ABD-7D42-8DF7-2D1C3C8F52FE}" type="datetimeFigureOut">
              <a:rPr lang="en-US" smtClean="0"/>
              <a:pPr/>
              <a:t>11/26/12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8F701A2-710F-3649-8F78-6D942C99995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r>
              <a:rPr lang="en-US" dirty="0" err="1" smtClean="0"/>
              <a:t>IT’s</a:t>
            </a:r>
            <a:r>
              <a:rPr lang="en-US" dirty="0" smtClean="0"/>
              <a:t> the final lecture!</a:t>
            </a:r>
            <a:br>
              <a:rPr lang="en-US" dirty="0" smtClean="0"/>
            </a:br>
            <a:r>
              <a:rPr lang="en-US" dirty="0" smtClean="0"/>
              <a:t>(sing it, you know you want to)</a:t>
            </a:r>
          </a:p>
        </p:txBody>
      </p:sp>
      <p:sp>
        <p:nvSpPr>
          <p:cNvPr id="6" name="Title 5"/>
          <p:cNvSpPr>
            <a:spLocks noGrp="1"/>
          </p:cNvSpPr>
          <p:nvPr>
            <p:ph type="ctrTitle"/>
          </p:nvPr>
        </p:nvSpPr>
        <p:spPr/>
        <p:txBody>
          <a:bodyPr/>
          <a:lstStyle/>
          <a:p>
            <a:r>
              <a:rPr lang="en-US" dirty="0" smtClean="0"/>
              <a:t>Operations Research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Spanning Tree Algorithm</a:t>
            </a:r>
            <a:endParaRPr lang="en-US" dirty="0"/>
          </a:p>
        </p:txBody>
      </p:sp>
      <p:sp>
        <p:nvSpPr>
          <p:cNvPr id="3" name="Content Placeholder 2"/>
          <p:cNvSpPr>
            <a:spLocks noGrp="1"/>
          </p:cNvSpPr>
          <p:nvPr>
            <p:ph sz="quarter" idx="1"/>
          </p:nvPr>
        </p:nvSpPr>
        <p:spPr/>
        <p:txBody>
          <a:bodyPr/>
          <a:lstStyle/>
          <a:p>
            <a:pPr>
              <a:buNone/>
            </a:pPr>
            <a:r>
              <a:rPr lang="en-US" dirty="0" smtClean="0"/>
              <a:t>Target: create a tree that connects all nodes with the minimum cost.</a:t>
            </a:r>
          </a:p>
          <a:p>
            <a:pPr>
              <a:buNone/>
            </a:pPr>
            <a:r>
              <a:rPr lang="en-US" dirty="0" smtClean="0"/>
              <a:t>1.) Select any node arbitrarily, then connect it to the nearest distinct node (by weight).</a:t>
            </a:r>
          </a:p>
          <a:p>
            <a:pPr>
              <a:buNone/>
            </a:pPr>
            <a:r>
              <a:rPr lang="en-US" dirty="0" smtClean="0"/>
              <a:t>2.) Identify the unconnected node that is closest to a connected node, and then connect these two nodes. Repeat until all nodes have been connected.</a:t>
            </a:r>
          </a:p>
          <a:p>
            <a:pPr>
              <a:buNone/>
            </a:pPr>
            <a:r>
              <a:rPr lang="en-US" dirty="0" smtClean="0"/>
              <a:t>3.) Tie breaking – ties for nearest distinct node or closest unconnected node may be broken arbitrarily.</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 1" descr="hil76299_0901"/>
          <p:cNvPicPr>
            <a:picLocks noGrp="1"/>
          </p:cNvPicPr>
          <p:nvPr>
            <p:ph sz="quarter" idx="1"/>
          </p:nvPr>
        </p:nvPicPr>
        <p:blipFill>
          <a:blip r:embed="rId2"/>
          <a:srcRect t="-4186" b="-4186"/>
          <a:stretch>
            <a:fillRect/>
          </a:stretch>
        </p:blipFill>
        <p:spPr bwMode="auto">
          <a:xfrm>
            <a:off x="1120196" y="1527048"/>
            <a:ext cx="6857285" cy="35153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Flow </a:t>
            </a:r>
            <a:endParaRPr lang="en-US" dirty="0"/>
          </a:p>
        </p:txBody>
      </p:sp>
      <p:sp>
        <p:nvSpPr>
          <p:cNvPr id="3" name="Content Placeholder 2"/>
          <p:cNvSpPr>
            <a:spLocks noGrp="1"/>
          </p:cNvSpPr>
          <p:nvPr>
            <p:ph sz="quarter" idx="1"/>
          </p:nvPr>
        </p:nvSpPr>
        <p:spPr/>
        <p:txBody>
          <a:bodyPr/>
          <a:lstStyle/>
          <a:p>
            <a:pPr>
              <a:buNone/>
            </a:pPr>
            <a:r>
              <a:rPr lang="en-US" dirty="0" smtClean="0"/>
              <a:t>Target: find the maximum capacity of a network (from one source to one sink) given some information about capacities along arcs.</a:t>
            </a:r>
            <a:endParaRPr lang="en-US" dirty="0"/>
          </a:p>
        </p:txBody>
      </p:sp>
      <p:pic>
        <p:nvPicPr>
          <p:cNvPr id="4" name="Picture 2" descr="hil76299_0906"/>
          <p:cNvPicPr>
            <a:picLocks noChangeAspect="1" noChangeArrowheads="1"/>
          </p:cNvPicPr>
          <p:nvPr/>
        </p:nvPicPr>
        <p:blipFill>
          <a:blip r:embed="rId2"/>
          <a:srcRect/>
          <a:stretch>
            <a:fillRect/>
          </a:stretch>
        </p:blipFill>
        <p:spPr bwMode="auto">
          <a:xfrm>
            <a:off x="1147702" y="3093551"/>
            <a:ext cx="6767689" cy="32637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 Flow Algorithm</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1.) Identifying an augmenting path by finding some directed path from the source to the sink in the residual network such that every edge on the path has strictly positive residual capacity. If none exists, the net flows assigned are already optimal.</a:t>
            </a:r>
          </a:p>
          <a:p>
            <a:pPr>
              <a:buNone/>
            </a:pPr>
            <a:r>
              <a:rPr lang="en-US" dirty="0" smtClean="0"/>
              <a:t>2.) Identify the residual capacity of this augmenting path by finding the minimum of the residual capacities of the edges. Increase the flow in this path by this number.</a:t>
            </a:r>
          </a:p>
          <a:p>
            <a:pPr>
              <a:buNone/>
            </a:pPr>
            <a:r>
              <a:rPr lang="en-US" dirty="0" smtClean="0"/>
              <a:t>3.) Decrease the residual capacities along this path by the number found in 2. Return to step 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pPr>
              <a:buNone/>
            </a:pPr>
            <a:endParaRPr lang="en-US" dirty="0"/>
          </a:p>
        </p:txBody>
      </p:sp>
      <p:pic>
        <p:nvPicPr>
          <p:cNvPr id="4" name="Picture 2" descr="hil76299_0906"/>
          <p:cNvPicPr>
            <a:picLocks noChangeAspect="1" noChangeArrowheads="1"/>
          </p:cNvPicPr>
          <p:nvPr/>
        </p:nvPicPr>
        <p:blipFill>
          <a:blip r:embed="rId2"/>
          <a:srcRect/>
          <a:stretch>
            <a:fillRect/>
          </a:stretch>
        </p:blipFill>
        <p:spPr bwMode="auto">
          <a:xfrm>
            <a:off x="1194739" y="1823551"/>
            <a:ext cx="6767689" cy="32637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Final Problems to Discuss</a:t>
            </a:r>
            <a:endParaRPr lang="en-US" dirty="0"/>
          </a:p>
        </p:txBody>
      </p:sp>
      <p:sp>
        <p:nvSpPr>
          <p:cNvPr id="3" name="Content Placeholder 2"/>
          <p:cNvSpPr>
            <a:spLocks noGrp="1"/>
          </p:cNvSpPr>
          <p:nvPr>
            <p:ph sz="quarter" idx="1"/>
          </p:nvPr>
        </p:nvSpPr>
        <p:spPr/>
        <p:txBody>
          <a:bodyPr/>
          <a:lstStyle/>
          <a:p>
            <a:pPr>
              <a:buNone/>
            </a:pPr>
            <a:r>
              <a:rPr lang="en-US" dirty="0" smtClean="0"/>
              <a:t>Minimum Cost Flow Problem: Basically, the same as the max flow problem, but adding in the additional caveat that we have to take into account a cost per unit across an edge. Solved via Network Simplex.</a:t>
            </a:r>
          </a:p>
          <a:p>
            <a:pPr>
              <a:buNone/>
            </a:pPr>
            <a:endParaRPr lang="en-US" dirty="0" smtClean="0"/>
          </a:p>
          <a:p>
            <a:pPr>
              <a:buNone/>
            </a:pPr>
            <a:r>
              <a:rPr lang="en-US" dirty="0" smtClean="0"/>
              <a:t>Time-Cost Trade-Off: Scheduling a group of activities based on time and dependencies. The dependencies are modeled as a graph. Solved via CPM method or PERT.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758952"/>
          </a:xfrm>
        </p:spPr>
        <p:txBody>
          <a:bodyPr/>
          <a:lstStyle/>
          <a:p>
            <a:r>
              <a:rPr lang="en-US" dirty="0" smtClean="0"/>
              <a:t>Exercise!</a:t>
            </a:r>
            <a:endParaRPr lang="en-US" dirty="0"/>
          </a:p>
        </p:txBody>
      </p:sp>
      <p:pic>
        <p:nvPicPr>
          <p:cNvPr id="4" name="Picture 3"/>
          <p:cNvPicPr>
            <a:picLocks noChangeAspect="1"/>
          </p:cNvPicPr>
          <p:nvPr/>
        </p:nvPicPr>
        <p:blipFill>
          <a:blip r:embed="rId2"/>
          <a:stretch>
            <a:fillRect/>
          </a:stretch>
        </p:blipFill>
        <p:spPr>
          <a:xfrm>
            <a:off x="301752" y="1523999"/>
            <a:ext cx="4387417" cy="2751615"/>
          </a:xfrm>
          <a:prstGeom prst="rect">
            <a:avLst/>
          </a:prstGeom>
        </p:spPr>
      </p:pic>
      <p:pic>
        <p:nvPicPr>
          <p:cNvPr id="5" name="Picture 4"/>
          <p:cNvPicPr>
            <a:picLocks noChangeAspect="1"/>
          </p:cNvPicPr>
          <p:nvPr/>
        </p:nvPicPr>
        <p:blipFill>
          <a:blip r:embed="rId3"/>
          <a:stretch>
            <a:fillRect/>
          </a:stretch>
        </p:blipFill>
        <p:spPr>
          <a:xfrm>
            <a:off x="4016962" y="3200412"/>
            <a:ext cx="4961231" cy="311148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Problems</a:t>
            </a:r>
            <a:endParaRPr lang="en-US" dirty="0"/>
          </a:p>
        </p:txBody>
      </p:sp>
      <p:sp>
        <p:nvSpPr>
          <p:cNvPr id="4" name="Content Placeholder 3"/>
          <p:cNvSpPr>
            <a:spLocks noGrp="1"/>
          </p:cNvSpPr>
          <p:nvPr>
            <p:ph sz="quarter" idx="1"/>
          </p:nvPr>
        </p:nvSpPr>
        <p:spPr/>
        <p:txBody>
          <a:bodyPr/>
          <a:lstStyle/>
          <a:p>
            <a:r>
              <a:rPr lang="en-US" dirty="0" smtClean="0"/>
              <a:t>Shortest-path problem</a:t>
            </a:r>
          </a:p>
          <a:p>
            <a:r>
              <a:rPr lang="en-US" dirty="0" smtClean="0"/>
              <a:t>Minimum spanning tree problem</a:t>
            </a:r>
          </a:p>
          <a:p>
            <a:r>
              <a:rPr lang="en-US" dirty="0" smtClean="0"/>
              <a:t>Maximum flow problem</a:t>
            </a:r>
          </a:p>
          <a:p>
            <a:r>
              <a:rPr lang="en-US" dirty="0" smtClean="0"/>
              <a:t>Minimum cost flow problem</a:t>
            </a:r>
          </a:p>
          <a:p>
            <a:r>
              <a:rPr lang="en-US" dirty="0" smtClean="0"/>
              <a:t>CPM method of time-cost trade-offs (riveting…)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a:xfrm>
            <a:off x="301752" y="1527048"/>
            <a:ext cx="8503920" cy="2866211"/>
          </a:xfrm>
        </p:spPr>
        <p:txBody>
          <a:bodyPr>
            <a:normAutofit fontScale="77500" lnSpcReduction="20000"/>
          </a:bodyPr>
          <a:lstStyle/>
          <a:p>
            <a:pPr>
              <a:buNone/>
            </a:pPr>
            <a:r>
              <a:rPr lang="en-US" dirty="0" err="1" smtClean="0"/>
              <a:t>Seervada</a:t>
            </a:r>
            <a:r>
              <a:rPr lang="en-US" dirty="0" smtClean="0"/>
              <a:t> Park has recently been set aside for a limited amount of sightseeing and backpack hiking. Cars are not allowed into the park, but there is a narrow, winding road system for trams and for jeeps driven by the park rangers. This road system is shown (without curves) below, where location O is the entrance to the park. The numbers give the distance in miles from one point to the next.</a:t>
            </a:r>
          </a:p>
          <a:p>
            <a:pPr>
              <a:buNone/>
            </a:pPr>
            <a:r>
              <a:rPr lang="en-US" dirty="0" smtClean="0"/>
              <a:t>The park contains a scenic wonder at station T. A small number of trams are used to transport sightseers from the park entrance to station T and back.</a:t>
            </a:r>
          </a:p>
          <a:p>
            <a:pPr>
              <a:buNone/>
            </a:pPr>
            <a:endParaRPr lang="en-US" dirty="0"/>
          </a:p>
        </p:txBody>
      </p:sp>
      <p:pic>
        <p:nvPicPr>
          <p:cNvPr id="4" name="Picture 2" descr="hil76299_0901"/>
          <p:cNvPicPr>
            <a:picLocks noChangeAspect="1" noChangeArrowheads="1"/>
          </p:cNvPicPr>
          <p:nvPr/>
        </p:nvPicPr>
        <p:blipFill>
          <a:blip r:embed="rId2"/>
          <a:srcRect/>
          <a:stretch>
            <a:fillRect/>
          </a:stretch>
        </p:blipFill>
        <p:spPr bwMode="auto">
          <a:xfrm>
            <a:off x="2285999" y="4077040"/>
            <a:ext cx="4660429" cy="23122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p:sp>
        <p:nvSpPr>
          <p:cNvPr id="3" name="Content Placeholder 2"/>
          <p:cNvSpPr>
            <a:spLocks noGrp="1"/>
          </p:cNvSpPr>
          <p:nvPr>
            <p:ph sz="quarter" idx="1"/>
          </p:nvPr>
        </p:nvSpPr>
        <p:spPr/>
        <p:txBody>
          <a:bodyPr/>
          <a:lstStyle/>
          <a:p>
            <a:pPr>
              <a:buNone/>
            </a:pPr>
            <a:r>
              <a:rPr lang="en-US" dirty="0" smtClean="0"/>
              <a:t>Determine which route from the park entrance to station T has the smallest total distance for the operation of the trams.</a:t>
            </a:r>
            <a:endParaRPr lang="en-US" dirty="0"/>
          </a:p>
        </p:txBody>
      </p:sp>
      <p:pic>
        <p:nvPicPr>
          <p:cNvPr id="4" name="Picture 2" descr="hil76299_0901"/>
          <p:cNvPicPr>
            <a:picLocks noChangeAspect="1" noChangeArrowheads="1"/>
          </p:cNvPicPr>
          <p:nvPr/>
        </p:nvPicPr>
        <p:blipFill>
          <a:blip r:embed="rId2"/>
          <a:srcRect/>
          <a:stretch>
            <a:fillRect/>
          </a:stretch>
        </p:blipFill>
        <p:spPr bwMode="auto">
          <a:xfrm>
            <a:off x="1448235" y="3189111"/>
            <a:ext cx="6222563" cy="30872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endParaRPr lang="en-US" dirty="0"/>
          </a:p>
        </p:txBody>
      </p:sp>
      <p:sp>
        <p:nvSpPr>
          <p:cNvPr id="3" name="Content Placeholder 2"/>
          <p:cNvSpPr>
            <a:spLocks noGrp="1"/>
          </p:cNvSpPr>
          <p:nvPr>
            <p:ph sz="quarter" idx="1"/>
          </p:nvPr>
        </p:nvSpPr>
        <p:spPr/>
        <p:txBody>
          <a:bodyPr/>
          <a:lstStyle/>
          <a:p>
            <a:pPr>
              <a:buNone/>
            </a:pPr>
            <a:r>
              <a:rPr lang="en-US" dirty="0" smtClean="0"/>
              <a:t>Telephone lines must be installed under the roads to establish communication amongst all of the stations with the minimum amount of wire (in miles). </a:t>
            </a:r>
            <a:endParaRPr lang="en-US" dirty="0"/>
          </a:p>
        </p:txBody>
      </p:sp>
      <p:pic>
        <p:nvPicPr>
          <p:cNvPr id="4" name="Picture 2" descr="hil76299_0901"/>
          <p:cNvPicPr>
            <a:picLocks noChangeAspect="1" noChangeArrowheads="1"/>
          </p:cNvPicPr>
          <p:nvPr/>
        </p:nvPicPr>
        <p:blipFill>
          <a:blip r:embed="rId2"/>
          <a:srcRect/>
          <a:stretch>
            <a:fillRect/>
          </a:stretch>
        </p:blipFill>
        <p:spPr bwMode="auto">
          <a:xfrm>
            <a:off x="1448529" y="3030589"/>
            <a:ext cx="6184640" cy="30684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endParaRPr lang="en-US" dirty="0"/>
          </a:p>
        </p:txBody>
      </p:sp>
      <p:sp>
        <p:nvSpPr>
          <p:cNvPr id="3" name="Content Placeholder 2"/>
          <p:cNvSpPr>
            <a:spLocks noGrp="1"/>
          </p:cNvSpPr>
          <p:nvPr>
            <p:ph sz="quarter" idx="1"/>
          </p:nvPr>
        </p:nvSpPr>
        <p:spPr>
          <a:xfrm>
            <a:off x="301752" y="1527048"/>
            <a:ext cx="8503920" cy="1981915"/>
          </a:xfrm>
        </p:spPr>
        <p:txBody>
          <a:bodyPr>
            <a:normAutofit fontScale="77500" lnSpcReduction="20000"/>
          </a:bodyPr>
          <a:lstStyle/>
          <a:p>
            <a:pPr>
              <a:buNone/>
            </a:pPr>
            <a:r>
              <a:rPr lang="en-US" dirty="0" smtClean="0"/>
              <a:t>More people want to take the tram ride than can be handled during the peak season. To avoid unduly disturbing the ecology and wildlife of the region, a strict ration has been placed on the number of tram trips that can be made on each of the roads per day. Therefore, during peak season, various routes might be followed regardless of distance to increase the number of tram trips that can be made each day, without violating the limits on any individual road.</a:t>
            </a:r>
            <a:endParaRPr lang="en-US" dirty="0"/>
          </a:p>
        </p:txBody>
      </p:sp>
      <p:pic>
        <p:nvPicPr>
          <p:cNvPr id="5" name="Picture 2" descr="hil76299_0906"/>
          <p:cNvPicPr>
            <a:picLocks noChangeAspect="1" noChangeArrowheads="1"/>
          </p:cNvPicPr>
          <p:nvPr/>
        </p:nvPicPr>
        <p:blipFill>
          <a:blip r:embed="rId2"/>
          <a:srcRect/>
          <a:stretch>
            <a:fillRect/>
          </a:stretch>
        </p:blipFill>
        <p:spPr bwMode="auto">
          <a:xfrm>
            <a:off x="2032000" y="3340851"/>
            <a:ext cx="5064948" cy="24425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Terminology</a:t>
            </a:r>
            <a:endParaRPr lang="en-US" dirty="0"/>
          </a:p>
        </p:txBody>
      </p:sp>
      <p:sp>
        <p:nvSpPr>
          <p:cNvPr id="3" name="Content Placeholder 2"/>
          <p:cNvSpPr>
            <a:spLocks noGrp="1"/>
          </p:cNvSpPr>
          <p:nvPr>
            <p:ph sz="quarter" idx="1"/>
          </p:nvPr>
        </p:nvSpPr>
        <p:spPr>
          <a:xfrm>
            <a:off x="301752" y="1527048"/>
            <a:ext cx="8503920" cy="2281541"/>
          </a:xfrm>
        </p:spPr>
        <p:txBody>
          <a:bodyPr>
            <a:normAutofit fontScale="85000" lnSpcReduction="20000"/>
          </a:bodyPr>
          <a:lstStyle/>
          <a:p>
            <a:r>
              <a:rPr lang="en-US" dirty="0" smtClean="0"/>
              <a:t>Nodes, points, vertices / Edges, lines, links, arcs</a:t>
            </a:r>
          </a:p>
          <a:p>
            <a:r>
              <a:rPr lang="en-US" dirty="0" smtClean="0"/>
              <a:t>Directed vs. undirected</a:t>
            </a:r>
          </a:p>
          <a:p>
            <a:r>
              <a:rPr lang="en-US" dirty="0" smtClean="0"/>
              <a:t>Flow</a:t>
            </a:r>
          </a:p>
          <a:p>
            <a:r>
              <a:rPr lang="en-US" dirty="0" smtClean="0"/>
              <a:t>Path and cycle</a:t>
            </a:r>
          </a:p>
          <a:p>
            <a:r>
              <a:rPr lang="en-US" dirty="0" smtClean="0"/>
              <a:t>Connected, spanning tree</a:t>
            </a:r>
          </a:p>
          <a:p>
            <a:r>
              <a:rPr lang="en-US" dirty="0" smtClean="0"/>
              <a:t>Supply, source / Demand, sink</a:t>
            </a:r>
          </a:p>
          <a:p>
            <a:pPr>
              <a:buNone/>
            </a:pPr>
            <a:endParaRPr lang="en-US" dirty="0"/>
          </a:p>
        </p:txBody>
      </p:sp>
      <p:pic>
        <p:nvPicPr>
          <p:cNvPr id="4" name="Picture 2" descr="hil76299_t09_01"/>
          <p:cNvPicPr>
            <a:picLocks noChangeAspect="1" noChangeArrowheads="1"/>
          </p:cNvPicPr>
          <p:nvPr/>
        </p:nvPicPr>
        <p:blipFill>
          <a:blip r:embed="rId2"/>
          <a:srcRect/>
          <a:stretch>
            <a:fillRect/>
          </a:stretch>
        </p:blipFill>
        <p:spPr bwMode="auto">
          <a:xfrm>
            <a:off x="457200" y="3808589"/>
            <a:ext cx="8229600" cy="251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Shortest-Path Algorithm</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For this we will utilize </a:t>
            </a:r>
            <a:r>
              <a:rPr lang="en-US" dirty="0" err="1" smtClean="0"/>
              <a:t>Dijkstra’s</a:t>
            </a:r>
            <a:r>
              <a:rPr lang="en-US" dirty="0" smtClean="0"/>
              <a:t> Algorithm (find the shortest distance from the source to every other node):</a:t>
            </a:r>
          </a:p>
          <a:p>
            <a:pPr>
              <a:buNone/>
            </a:pPr>
            <a:r>
              <a:rPr lang="en-US" dirty="0" smtClean="0"/>
              <a:t>1.) Assign every node an initial value – 0 for the source node, M for every other.</a:t>
            </a:r>
          </a:p>
          <a:p>
            <a:pPr>
              <a:buNone/>
            </a:pPr>
            <a:r>
              <a:rPr lang="en-US" dirty="0" smtClean="0"/>
              <a:t>2.) Mark all nodes as unvisited. Set the source node as “current”.</a:t>
            </a:r>
          </a:p>
          <a:p>
            <a:pPr>
              <a:buNone/>
            </a:pPr>
            <a:r>
              <a:rPr lang="en-US" dirty="0" smtClean="0"/>
              <a:t>3.) For the current node, set the value of all of its neighbors as follows – Neighbor </a:t>
            </a:r>
            <a:r>
              <a:rPr lang="en-US" dirty="0" err="1" smtClean="0"/>
              <a:t>i</a:t>
            </a:r>
            <a:r>
              <a:rPr lang="en-US" dirty="0" smtClean="0"/>
              <a:t> new value = current node value + weight on edge between current and </a:t>
            </a:r>
            <a:r>
              <a:rPr lang="en-US" dirty="0" err="1" smtClean="0"/>
              <a:t>i</a:t>
            </a:r>
            <a:r>
              <a:rPr lang="en-US" dirty="0" smtClean="0"/>
              <a:t> – but only if this value is smaller than </a:t>
            </a:r>
            <a:r>
              <a:rPr lang="en-US" dirty="0" err="1" smtClean="0"/>
              <a:t>i’s</a:t>
            </a:r>
            <a:r>
              <a:rPr lang="en-US" dirty="0" smtClean="0"/>
              <a:t> old value.</a:t>
            </a:r>
          </a:p>
          <a:p>
            <a:pPr>
              <a:buNone/>
            </a:pPr>
            <a:r>
              <a:rPr lang="en-US" dirty="0" smtClean="0"/>
              <a:t>4.) Once all of the current nodes neighbors have been processed (#3), mark the current node as visited. If the current node was the destination node, stop here. Otherwise, make the unvisited node that has the smallest value “current” and go back to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 1" descr="hil76299_0901"/>
          <p:cNvPicPr>
            <a:picLocks noGrp="1"/>
          </p:cNvPicPr>
          <p:nvPr>
            <p:ph sz="quarter" idx="1"/>
          </p:nvPr>
        </p:nvPicPr>
        <p:blipFill>
          <a:blip r:embed="rId2"/>
          <a:srcRect t="-4186" b="-4186"/>
          <a:stretch>
            <a:fillRect/>
          </a:stretch>
        </p:blipFill>
        <p:spPr bwMode="auto">
          <a:xfrm>
            <a:off x="1120196" y="1527048"/>
            <a:ext cx="6857285" cy="35153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1264</TotalTime>
  <Words>814</Words>
  <Application>Microsoft Macintosh PowerPoint</Application>
  <PresentationFormat>On-screen Show (4:3)</PresentationFormat>
  <Paragraphs>49</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Civic</vt:lpstr>
      <vt:lpstr>Operations Research</vt:lpstr>
      <vt:lpstr>5 Problems</vt:lpstr>
      <vt:lpstr>Example</vt:lpstr>
      <vt:lpstr>Problem 1</vt:lpstr>
      <vt:lpstr>Problem 2</vt:lpstr>
      <vt:lpstr>Problem 3</vt:lpstr>
      <vt:lpstr>Basic Terminology</vt:lpstr>
      <vt:lpstr>Shortest-Path Algorithm</vt:lpstr>
      <vt:lpstr>Example</vt:lpstr>
      <vt:lpstr>Minimum Spanning Tree Algorithm</vt:lpstr>
      <vt:lpstr>Example</vt:lpstr>
      <vt:lpstr>Maximum Flow </vt:lpstr>
      <vt:lpstr>Max Flow Algorithm</vt:lpstr>
      <vt:lpstr>Example</vt:lpstr>
      <vt:lpstr>Two Final Problems to Discuss</vt:lpstr>
      <vt:lpstr>Exercise!</vt:lpstr>
    </vt:vector>
  </TitlesOfParts>
  <Company>St. Mary's College of Maryland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Alan Jamieson</dc:creator>
  <cp:lastModifiedBy>Alan Jamieson</cp:lastModifiedBy>
  <cp:revision>76</cp:revision>
  <dcterms:created xsi:type="dcterms:W3CDTF">2012-11-26T19:57:52Z</dcterms:created>
  <dcterms:modified xsi:type="dcterms:W3CDTF">2012-11-26T22:56:35Z</dcterms:modified>
</cp:coreProperties>
</file>