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35" d="100"/>
          <a:sy n="135" d="100"/>
        </p:scale>
        <p:origin x="-1688" y="-1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C9958-D92E-4C6A-B841-B9C8229C2E09}" type="datetimeFigureOut">
              <a:rPr lang="en-US" smtClean="0"/>
              <a:pPr/>
              <a:t>11/10/12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009CA-FF15-4E4F-B025-AB25D4DA8A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009CA-FF15-4E4F-B025-AB25D4DA8AE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FD8E30-9ABD-7D42-8DF7-2D1C3C8F52FE}" type="datetimeFigureOut">
              <a:rPr lang="en-US" smtClean="0"/>
              <a:pPr/>
              <a:t>11/10/12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F701A2-710F-3649-8F78-6D942C99995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D8E30-9ABD-7D42-8DF7-2D1C3C8F52FE}" type="datetimeFigureOut">
              <a:rPr lang="en-US" smtClean="0"/>
              <a:pPr/>
              <a:t>11/10/12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701A2-710F-3649-8F78-6D942C9999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8F701A2-710F-3649-8F78-6D942C99995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D8E30-9ABD-7D42-8DF7-2D1C3C8F52FE}" type="datetimeFigureOut">
              <a:rPr lang="en-US" smtClean="0"/>
              <a:pPr/>
              <a:t>11/10/12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FD8E30-9ABD-7D42-8DF7-2D1C3C8F52FE}" type="datetimeFigureOut">
              <a:rPr lang="en-US" smtClean="0"/>
              <a:pPr/>
              <a:t>11/10/12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8F701A2-710F-3649-8F78-6D942C99995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8FD8E30-9ABD-7D42-8DF7-2D1C3C8F52FE}" type="datetimeFigureOut">
              <a:rPr lang="en-US" smtClean="0"/>
              <a:pPr/>
              <a:t>11/10/12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F701A2-710F-3649-8F78-6D942C99995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8FD8E30-9ABD-7D42-8DF7-2D1C3C8F52FE}" type="datetimeFigureOut">
              <a:rPr lang="en-US" smtClean="0"/>
              <a:pPr/>
              <a:t>11/10/12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701A2-710F-3649-8F78-6D942C99995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FD8E30-9ABD-7D42-8DF7-2D1C3C8F52FE}" type="datetimeFigureOut">
              <a:rPr lang="en-US" smtClean="0"/>
              <a:pPr/>
              <a:t>11/10/12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8F701A2-710F-3649-8F78-6D942C99995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FD8E30-9ABD-7D42-8DF7-2D1C3C8F52FE}" type="datetimeFigureOut">
              <a:rPr lang="en-US" smtClean="0"/>
              <a:pPr/>
              <a:t>11/10/12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8F701A2-710F-3649-8F78-6D942C9999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8FD8E30-9ABD-7D42-8DF7-2D1C3C8F52FE}" type="datetimeFigureOut">
              <a:rPr lang="en-US" smtClean="0"/>
              <a:pPr/>
              <a:t>11/10/12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8F701A2-710F-3649-8F78-6D942C9999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8F701A2-710F-3649-8F78-6D942C99995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8FD8E30-9ABD-7D42-8DF7-2D1C3C8F52FE}" type="datetimeFigureOut">
              <a:rPr lang="en-US" smtClean="0"/>
              <a:pPr/>
              <a:t>11/10/12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8F701A2-710F-3649-8F78-6D942C99995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8FD8E30-9ABD-7D42-8DF7-2D1C3C8F52FE}" type="datetimeFigureOut">
              <a:rPr lang="en-US" smtClean="0"/>
              <a:pPr/>
              <a:t>11/10/12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8FD8E30-9ABD-7D42-8DF7-2D1C3C8F52FE}" type="datetimeFigureOut">
              <a:rPr lang="en-US" smtClean="0"/>
              <a:pPr/>
              <a:t>11/10/12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8F701A2-710F-3649-8F78-6D942C99995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Assignment Problem</a:t>
            </a:r>
            <a:endParaRPr lang="en-US" dirty="0" smtClean="0"/>
          </a:p>
        </p:txBody>
      </p:sp>
      <p:sp>
        <p:nvSpPr>
          <p:cNvPr id="6" name="Title 5"/>
          <p:cNvSpPr>
            <a:spLocks noGrp="1"/>
          </p:cNvSpPr>
          <p:nvPr>
            <p:ph type="ctrTitle"/>
          </p:nvPr>
        </p:nvSpPr>
        <p:spPr/>
        <p:txBody>
          <a:bodyPr/>
          <a:lstStyle/>
          <a:p>
            <a:r>
              <a:rPr lang="en-US" dirty="0" smtClean="0"/>
              <a:t>Operations Research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Hungarian Method</a:t>
            </a:r>
            <a:endParaRPr lang="en-US" dirty="0"/>
          </a:p>
        </p:txBody>
      </p:sp>
      <p:sp>
        <p:nvSpPr>
          <p:cNvPr id="3" name="Content Placeholder 2"/>
          <p:cNvSpPr>
            <a:spLocks noGrp="1"/>
          </p:cNvSpPr>
          <p:nvPr>
            <p:ph sz="quarter" idx="1"/>
          </p:nvPr>
        </p:nvSpPr>
        <p:spPr/>
        <p:txBody>
          <a:bodyPr/>
          <a:lstStyle/>
          <a:p>
            <a:r>
              <a:rPr lang="en-US" dirty="0" smtClean="0"/>
              <a:t>Step 4 – Optimal Solution! The boxes represent the optimal assignments:</a:t>
            </a:r>
          </a:p>
          <a:p>
            <a:pPr>
              <a:buNone/>
            </a:pPr>
            <a:endParaRPr lang="en-US" dirty="0"/>
          </a:p>
        </p:txBody>
      </p:sp>
      <p:pic>
        <p:nvPicPr>
          <p:cNvPr id="4" name="Picture 4" descr="page 345c"/>
          <p:cNvPicPr>
            <a:picLocks noChangeAspect="1" noChangeArrowheads="1"/>
          </p:cNvPicPr>
          <p:nvPr/>
        </p:nvPicPr>
        <p:blipFill>
          <a:blip r:embed="rId2"/>
          <a:srcRect/>
          <a:stretch>
            <a:fillRect/>
          </a:stretch>
        </p:blipFill>
        <p:spPr bwMode="auto">
          <a:xfrm>
            <a:off x="1447800" y="2536120"/>
            <a:ext cx="6248400" cy="33686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a:t>
            </a:r>
            <a:endParaRPr lang="en-US" dirty="0"/>
          </a:p>
        </p:txBody>
      </p:sp>
      <p:sp>
        <p:nvSpPr>
          <p:cNvPr id="3" name="Content Placeholder 2"/>
          <p:cNvSpPr>
            <a:spLocks noGrp="1"/>
          </p:cNvSpPr>
          <p:nvPr>
            <p:ph sz="quarter" idx="1"/>
          </p:nvPr>
        </p:nvSpPr>
        <p:spPr/>
        <p:txBody>
          <a:bodyPr/>
          <a:lstStyle/>
          <a:p>
            <a:r>
              <a:rPr lang="en-US" dirty="0" smtClean="0"/>
              <a:t>Here’s a cost table – manually solve via Hungarian Method:</a:t>
            </a:r>
            <a:endParaRPr lang="en-US" dirty="0"/>
          </a:p>
        </p:txBody>
      </p:sp>
      <p:graphicFrame>
        <p:nvGraphicFramePr>
          <p:cNvPr id="8" name="Table 7"/>
          <p:cNvGraphicFramePr>
            <a:graphicFrameLocks noGrp="1"/>
          </p:cNvGraphicFramePr>
          <p:nvPr/>
        </p:nvGraphicFramePr>
        <p:xfrm>
          <a:off x="1524000" y="3251200"/>
          <a:ext cx="6096000" cy="1854200"/>
        </p:xfrm>
        <a:graphic>
          <a:graphicData uri="http://schemas.openxmlformats.org/drawingml/2006/table">
            <a:tbl>
              <a:tblPr firstRow="1" bandRow="1">
                <a:tableStyleId>{69CF1AB2-1976-4502-BF36-3FF5EA218861}</a:tableStyleId>
              </a:tblPr>
              <a:tblGrid>
                <a:gridCol w="1524000"/>
                <a:gridCol w="1524000"/>
                <a:gridCol w="1524000"/>
                <a:gridCol w="1524000"/>
              </a:tblGrid>
              <a:tr h="370840">
                <a:tc>
                  <a:txBody>
                    <a:bodyPr/>
                    <a:lstStyle/>
                    <a:p>
                      <a:endParaRPr lang="en-US" dirty="0"/>
                    </a:p>
                  </a:txBody>
                  <a:tcPr/>
                </a:tc>
                <a:tc gridSpan="3">
                  <a:txBody>
                    <a:bodyPr/>
                    <a:lstStyle/>
                    <a:p>
                      <a:pPr algn="ctr"/>
                      <a:r>
                        <a:rPr lang="en-US" dirty="0" smtClean="0"/>
                        <a:t>Job</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Person 1</a:t>
                      </a:r>
                      <a:endParaRPr lang="en-US" dirty="0"/>
                    </a:p>
                  </a:txBody>
                  <a:tcPr/>
                </a:tc>
                <a:tc>
                  <a:txBody>
                    <a:bodyPr/>
                    <a:lstStyle/>
                    <a:p>
                      <a:r>
                        <a:rPr lang="en-US" dirty="0" smtClean="0"/>
                        <a:t>M</a:t>
                      </a:r>
                      <a:endParaRPr lang="en-US" dirty="0"/>
                    </a:p>
                  </a:txBody>
                  <a:tcPr/>
                </a:tc>
                <a:tc>
                  <a:txBody>
                    <a:bodyPr/>
                    <a:lstStyle/>
                    <a:p>
                      <a:r>
                        <a:rPr lang="en-US" dirty="0" smtClean="0"/>
                        <a:t>8</a:t>
                      </a:r>
                      <a:endParaRPr lang="en-US" dirty="0"/>
                    </a:p>
                  </a:txBody>
                  <a:tcPr/>
                </a:tc>
                <a:tc>
                  <a:txBody>
                    <a:bodyPr/>
                    <a:lstStyle/>
                    <a:p>
                      <a:r>
                        <a:rPr lang="en-US" dirty="0" smtClean="0"/>
                        <a:t>7</a:t>
                      </a:r>
                      <a:endParaRPr lang="en-US" dirty="0"/>
                    </a:p>
                  </a:txBody>
                  <a:tcPr/>
                </a:tc>
              </a:tr>
              <a:tr h="370840">
                <a:tc>
                  <a:txBody>
                    <a:bodyPr/>
                    <a:lstStyle/>
                    <a:p>
                      <a:r>
                        <a:rPr lang="en-US" dirty="0" smtClean="0"/>
                        <a:t>Person 2</a:t>
                      </a:r>
                      <a:endParaRPr lang="en-US" dirty="0"/>
                    </a:p>
                  </a:txBody>
                  <a:tcPr/>
                </a:tc>
                <a:tc>
                  <a:txBody>
                    <a:bodyPr/>
                    <a:lstStyle/>
                    <a:p>
                      <a:r>
                        <a:rPr lang="en-US" dirty="0" smtClean="0"/>
                        <a:t>7</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dirty="0" smtClean="0"/>
                        <a:t>Person 3(D)</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hil76299_t08_24"/>
          <p:cNvPicPr>
            <a:picLocks noChangeAspect="1" noChangeArrowheads="1"/>
          </p:cNvPicPr>
          <p:nvPr/>
        </p:nvPicPr>
        <p:blipFill>
          <a:blip r:embed="rId2"/>
          <a:srcRect/>
          <a:stretch>
            <a:fillRect/>
          </a:stretch>
        </p:blipFill>
        <p:spPr bwMode="auto">
          <a:xfrm>
            <a:off x="685800" y="1051983"/>
            <a:ext cx="7772400" cy="40830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Hungarian Method</a:t>
            </a:r>
            <a:endParaRPr lang="en-US" dirty="0"/>
          </a:p>
        </p:txBody>
      </p:sp>
      <p:sp>
        <p:nvSpPr>
          <p:cNvPr id="5" name="Content Placeholder 4"/>
          <p:cNvSpPr>
            <a:spLocks noGrp="1"/>
          </p:cNvSpPr>
          <p:nvPr>
            <p:ph sz="quarter" idx="1"/>
          </p:nvPr>
        </p:nvSpPr>
        <p:spPr/>
        <p:txBody>
          <a:bodyPr/>
          <a:lstStyle/>
          <a:p>
            <a:r>
              <a:rPr lang="en-US" dirty="0" smtClean="0"/>
              <a:t>Step 0 – get the problem formulated correctly (cost table). For our example problem we need to do two sets of tables, one for option 1, one for option 2. Here’s the table for option 1:</a:t>
            </a:r>
            <a:endParaRPr lang="en-US" dirty="0"/>
          </a:p>
        </p:txBody>
      </p:sp>
      <p:pic>
        <p:nvPicPr>
          <p:cNvPr id="6" name="Picture 2" descr="hil76299_t08_28"/>
          <p:cNvPicPr>
            <a:picLocks noChangeAspect="1" noChangeArrowheads="1"/>
          </p:cNvPicPr>
          <p:nvPr/>
        </p:nvPicPr>
        <p:blipFill>
          <a:blip r:embed="rId2"/>
          <a:srcRect/>
          <a:stretch>
            <a:fillRect/>
          </a:stretch>
        </p:blipFill>
        <p:spPr bwMode="auto">
          <a:xfrm>
            <a:off x="1222962" y="3300740"/>
            <a:ext cx="6927615" cy="279830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Hungarian Method</a:t>
            </a:r>
            <a:endParaRPr lang="en-US" dirty="0"/>
          </a:p>
        </p:txBody>
      </p:sp>
      <p:sp>
        <p:nvSpPr>
          <p:cNvPr id="6" name="Content Placeholder 5"/>
          <p:cNvSpPr>
            <a:spLocks noGrp="1"/>
          </p:cNvSpPr>
          <p:nvPr>
            <p:ph sz="quarter" idx="1"/>
          </p:nvPr>
        </p:nvSpPr>
        <p:spPr/>
        <p:txBody>
          <a:bodyPr/>
          <a:lstStyle/>
          <a:p>
            <a:pPr>
              <a:buNone/>
            </a:pPr>
            <a:endParaRPr lang="en-US" dirty="0"/>
          </a:p>
        </p:txBody>
      </p:sp>
      <p:pic>
        <p:nvPicPr>
          <p:cNvPr id="7" name="Picture 2" descr="hil76299_t08_29"/>
          <p:cNvPicPr>
            <a:picLocks noChangeAspect="1" noChangeArrowheads="1"/>
          </p:cNvPicPr>
          <p:nvPr/>
        </p:nvPicPr>
        <p:blipFill>
          <a:blip r:embed="rId2"/>
          <a:srcRect/>
          <a:stretch>
            <a:fillRect/>
          </a:stretch>
        </p:blipFill>
        <p:spPr bwMode="auto">
          <a:xfrm>
            <a:off x="457200" y="1943100"/>
            <a:ext cx="8229600" cy="29638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Hungarian Method</a:t>
            </a:r>
            <a:endParaRPr lang="en-US" dirty="0"/>
          </a:p>
        </p:txBody>
      </p:sp>
      <p:sp>
        <p:nvSpPr>
          <p:cNvPr id="3" name="Content Placeholder 2"/>
          <p:cNvSpPr>
            <a:spLocks noGrp="1"/>
          </p:cNvSpPr>
          <p:nvPr>
            <p:ph sz="quarter" idx="1"/>
          </p:nvPr>
        </p:nvSpPr>
        <p:spPr/>
        <p:txBody>
          <a:bodyPr/>
          <a:lstStyle/>
          <a:p>
            <a:r>
              <a:rPr lang="en-US" dirty="0" smtClean="0"/>
              <a:t>Step 1: Subtract the smallest number in each row from every number in the row. Do the same for the columns:</a:t>
            </a:r>
            <a:endParaRPr lang="en-US" dirty="0"/>
          </a:p>
        </p:txBody>
      </p:sp>
      <p:pic>
        <p:nvPicPr>
          <p:cNvPr id="4" name="Picture 4" descr="page 344a"/>
          <p:cNvPicPr>
            <a:picLocks noChangeAspect="1" noChangeArrowheads="1"/>
          </p:cNvPicPr>
          <p:nvPr/>
        </p:nvPicPr>
        <p:blipFill>
          <a:blip r:embed="rId2"/>
          <a:srcRect/>
          <a:stretch>
            <a:fillRect/>
          </a:stretch>
        </p:blipFill>
        <p:spPr bwMode="auto">
          <a:xfrm>
            <a:off x="1730963" y="2912510"/>
            <a:ext cx="5810662" cy="31865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Hungarian Method</a:t>
            </a:r>
            <a:endParaRPr lang="en-US" dirty="0"/>
          </a:p>
        </p:txBody>
      </p:sp>
      <p:sp>
        <p:nvSpPr>
          <p:cNvPr id="3" name="Content Placeholder 2"/>
          <p:cNvSpPr>
            <a:spLocks noGrp="1"/>
          </p:cNvSpPr>
          <p:nvPr>
            <p:ph sz="quarter" idx="1"/>
          </p:nvPr>
        </p:nvSpPr>
        <p:spPr/>
        <p:txBody>
          <a:bodyPr/>
          <a:lstStyle/>
          <a:p>
            <a:r>
              <a:rPr lang="en-US" dirty="0" smtClean="0"/>
              <a:t>Step 2: Check for optimality – can we “cover” all of the zeros by a number of lines equal to the number of assignments that need to be made. Here, we have five assignments that need to be made:</a:t>
            </a:r>
            <a:endParaRPr lang="en-US" dirty="0"/>
          </a:p>
        </p:txBody>
      </p:sp>
      <p:pic>
        <p:nvPicPr>
          <p:cNvPr id="4" name="Picture 4" descr="page 344a"/>
          <p:cNvPicPr>
            <a:picLocks noChangeAspect="1" noChangeArrowheads="1"/>
          </p:cNvPicPr>
          <p:nvPr/>
        </p:nvPicPr>
        <p:blipFill>
          <a:blip r:embed="rId3"/>
          <a:srcRect/>
          <a:stretch>
            <a:fillRect/>
          </a:stretch>
        </p:blipFill>
        <p:spPr bwMode="auto">
          <a:xfrm>
            <a:off x="2072743" y="3490148"/>
            <a:ext cx="5045549" cy="27669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Hungarian Method</a:t>
            </a:r>
            <a:endParaRPr lang="en-US" dirty="0"/>
          </a:p>
        </p:txBody>
      </p:sp>
      <p:sp>
        <p:nvSpPr>
          <p:cNvPr id="5" name="Content Placeholder 4"/>
          <p:cNvSpPr>
            <a:spLocks noGrp="1"/>
          </p:cNvSpPr>
          <p:nvPr>
            <p:ph sz="quarter" idx="1"/>
          </p:nvPr>
        </p:nvSpPr>
        <p:spPr/>
        <p:txBody>
          <a:bodyPr/>
          <a:lstStyle/>
          <a:p>
            <a:r>
              <a:rPr lang="en-US" dirty="0" smtClean="0"/>
              <a:t>Step 3 – Create additional zero elements if necessary! If the minimum number of lines required is less than the number of assignments required, this step will be necessary. Cross out 0’s with the minimum number of lines like so:</a:t>
            </a:r>
          </a:p>
          <a:p>
            <a:pPr>
              <a:buNone/>
            </a:pPr>
            <a:endParaRPr lang="en-US" dirty="0" smtClean="0"/>
          </a:p>
          <a:p>
            <a:pPr>
              <a:buNone/>
            </a:pPr>
            <a:endParaRPr lang="en-US" dirty="0"/>
          </a:p>
        </p:txBody>
      </p:sp>
      <p:pic>
        <p:nvPicPr>
          <p:cNvPr id="6" name="Picture 4" descr="page 344b"/>
          <p:cNvPicPr>
            <a:picLocks noChangeAspect="1" noChangeArrowheads="1"/>
          </p:cNvPicPr>
          <p:nvPr/>
        </p:nvPicPr>
        <p:blipFill>
          <a:blip r:embed="rId2"/>
          <a:srcRect/>
          <a:stretch>
            <a:fillRect/>
          </a:stretch>
        </p:blipFill>
        <p:spPr bwMode="auto">
          <a:xfrm>
            <a:off x="2398888" y="3780784"/>
            <a:ext cx="4340577" cy="23182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Hungarian Method</a:t>
            </a:r>
            <a:endParaRPr lang="en-US" dirty="0"/>
          </a:p>
        </p:txBody>
      </p:sp>
      <p:sp>
        <p:nvSpPr>
          <p:cNvPr id="3" name="Content Placeholder 2"/>
          <p:cNvSpPr>
            <a:spLocks noGrp="1"/>
          </p:cNvSpPr>
          <p:nvPr>
            <p:ph sz="quarter" idx="1"/>
          </p:nvPr>
        </p:nvSpPr>
        <p:spPr/>
        <p:txBody>
          <a:bodyPr/>
          <a:lstStyle/>
          <a:p>
            <a:r>
              <a:rPr lang="en-US" dirty="0" smtClean="0"/>
              <a:t>Step 3, continued: Then, subtract the smallest value not crossed out from every element not crossed out. Repeat until we have everything crossed out again:</a:t>
            </a:r>
          </a:p>
          <a:p>
            <a:pPr>
              <a:buNone/>
            </a:pPr>
            <a:endParaRPr lang="en-US" dirty="0"/>
          </a:p>
        </p:txBody>
      </p:sp>
      <p:pic>
        <p:nvPicPr>
          <p:cNvPr id="4" name="Picture 4" descr="page 345b"/>
          <p:cNvPicPr>
            <a:picLocks noChangeAspect="1" noChangeArrowheads="1"/>
          </p:cNvPicPr>
          <p:nvPr/>
        </p:nvPicPr>
        <p:blipFill>
          <a:blip r:embed="rId2"/>
          <a:srcRect/>
          <a:stretch>
            <a:fillRect/>
          </a:stretch>
        </p:blipFill>
        <p:spPr bwMode="auto">
          <a:xfrm>
            <a:off x="1683926" y="2958438"/>
            <a:ext cx="5832769" cy="31406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Hungarian Method</a:t>
            </a:r>
            <a:endParaRPr lang="en-US" dirty="0"/>
          </a:p>
        </p:txBody>
      </p:sp>
      <p:sp>
        <p:nvSpPr>
          <p:cNvPr id="3" name="Content Placeholder 2"/>
          <p:cNvSpPr>
            <a:spLocks noGrp="1"/>
          </p:cNvSpPr>
          <p:nvPr>
            <p:ph sz="quarter" idx="1"/>
          </p:nvPr>
        </p:nvSpPr>
        <p:spPr/>
        <p:txBody>
          <a:bodyPr/>
          <a:lstStyle/>
          <a:p>
            <a:r>
              <a:rPr lang="en-US" dirty="0" smtClean="0"/>
              <a:t>Step 3, continued: Then, subtract the smallest value not crossed out from every element not crossed out. Repeat until we have everything crossed out again:</a:t>
            </a:r>
          </a:p>
          <a:p>
            <a:pPr>
              <a:buNone/>
            </a:pPr>
            <a:endParaRPr lang="en-US" dirty="0"/>
          </a:p>
        </p:txBody>
      </p:sp>
      <p:pic>
        <p:nvPicPr>
          <p:cNvPr id="5" name="Picture 4" descr="page 345c"/>
          <p:cNvPicPr>
            <a:picLocks noChangeAspect="1" noChangeArrowheads="1"/>
          </p:cNvPicPr>
          <p:nvPr/>
        </p:nvPicPr>
        <p:blipFill>
          <a:blip r:embed="rId2"/>
          <a:srcRect/>
          <a:stretch>
            <a:fillRect/>
          </a:stretch>
        </p:blipFill>
        <p:spPr bwMode="auto">
          <a:xfrm>
            <a:off x="1571036" y="2867818"/>
            <a:ext cx="5993459" cy="323123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2054</TotalTime>
  <Words>288</Words>
  <Application>Microsoft Macintosh PowerPoint</Application>
  <PresentationFormat>On-screen Show (4:3)</PresentationFormat>
  <Paragraphs>36</Paragraphs>
  <Slides>11</Slides>
  <Notes>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Civic</vt:lpstr>
      <vt:lpstr>Operations Research</vt:lpstr>
      <vt:lpstr>Slide 2</vt:lpstr>
      <vt:lpstr>Hungarian Method</vt:lpstr>
      <vt:lpstr>Hungarian Method</vt:lpstr>
      <vt:lpstr>Hungarian Method</vt:lpstr>
      <vt:lpstr>Hungarian Method</vt:lpstr>
      <vt:lpstr>Hungarian Method</vt:lpstr>
      <vt:lpstr>Hungarian Method</vt:lpstr>
      <vt:lpstr>Hungarian Method</vt:lpstr>
      <vt:lpstr>Hungarian Method</vt:lpstr>
      <vt:lpstr>Now You!</vt:lpstr>
    </vt:vector>
  </TitlesOfParts>
  <Company>St. Mary's College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Jamieson</dc:creator>
  <cp:lastModifiedBy>Alan Jamieson</cp:lastModifiedBy>
  <cp:revision>69</cp:revision>
  <dcterms:created xsi:type="dcterms:W3CDTF">2012-11-11T04:53:31Z</dcterms:created>
  <dcterms:modified xsi:type="dcterms:W3CDTF">2012-11-12T01:29:24Z</dcterms:modified>
</cp:coreProperties>
</file>